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258" r:id="rId5"/>
    <p:sldId id="321" r:id="rId6"/>
    <p:sldId id="333" r:id="rId7"/>
    <p:sldId id="327" r:id="rId8"/>
    <p:sldId id="328" r:id="rId9"/>
    <p:sldId id="329" r:id="rId10"/>
    <p:sldId id="330" r:id="rId11"/>
    <p:sldId id="331" r:id="rId12"/>
    <p:sldId id="322" r:id="rId13"/>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0FC8"/>
    <a:srgbClr val="05CDD7"/>
    <a:srgbClr val="5639D4"/>
    <a:srgbClr val="23C83F"/>
    <a:srgbClr val="119EDA"/>
    <a:srgbClr val="1F2264"/>
    <a:srgbClr val="18806C"/>
    <a:srgbClr val="156A5A"/>
    <a:srgbClr val="D3EB43"/>
    <a:srgbClr val="E8F5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38" autoAdjust="0"/>
    <p:restoredTop sz="83842" autoAdjust="0"/>
  </p:normalViewPr>
  <p:slideViewPr>
    <p:cSldViewPr snapToGrid="0">
      <p:cViewPr>
        <p:scale>
          <a:sx n="104" d="100"/>
          <a:sy n="104" d="100"/>
        </p:scale>
        <p:origin x="-1812"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6" d="100"/>
          <a:sy n="46" d="100"/>
        </p:scale>
        <p:origin x="-1830" y="-10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294" tIns="46147" rIns="92294" bIns="46147" rtlCol="0"/>
          <a:lstStyle>
            <a:lvl1pPr algn="l">
              <a:defRPr sz="1100"/>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2294" tIns="46147" rIns="92294" bIns="46147" rtlCol="0"/>
          <a:lstStyle>
            <a:lvl1pPr algn="r">
              <a:defRPr sz="1100"/>
            </a:lvl1pPr>
          </a:lstStyle>
          <a:p>
            <a:pPr>
              <a:defRPr/>
            </a:pPr>
            <a:fld id="{EFD94392-0EC6-487E-A323-3AAB8EFF1E88}" type="datetimeFigureOut">
              <a:rPr lang="en-US"/>
              <a:pPr>
                <a:defRPr/>
              </a:pPr>
              <a:t>12/5/2016</a:t>
            </a:fld>
            <a:endParaRPr lang="en-US"/>
          </a:p>
        </p:txBody>
      </p:sp>
      <p:sp>
        <p:nvSpPr>
          <p:cNvPr id="4" name="Slide Image Placeholder 3"/>
          <p:cNvSpPr>
            <a:spLocks noGrp="1" noRot="1" noChangeAspect="1"/>
          </p:cNvSpPr>
          <p:nvPr>
            <p:ph type="sldImg" idx="2"/>
          </p:nvPr>
        </p:nvSpPr>
        <p:spPr>
          <a:xfrm>
            <a:off x="1106488" y="696913"/>
            <a:ext cx="4646612" cy="3486150"/>
          </a:xfrm>
          <a:prstGeom prst="rect">
            <a:avLst/>
          </a:prstGeom>
          <a:noFill/>
          <a:ln w="12700">
            <a:solidFill>
              <a:prstClr val="black"/>
            </a:solidFill>
          </a:ln>
        </p:spPr>
        <p:txBody>
          <a:bodyPr vert="horz" lIns="92294" tIns="46147" rIns="92294" bIns="46147" rtlCol="0" anchor="ctr"/>
          <a:lstStyle/>
          <a:p>
            <a:pPr lvl="0"/>
            <a:endParaRPr lang="en-US" noProof="0"/>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2294" tIns="46147" rIns="92294" bIns="4614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967"/>
            <a:ext cx="2971800" cy="464820"/>
          </a:xfrm>
          <a:prstGeom prst="rect">
            <a:avLst/>
          </a:prstGeom>
        </p:spPr>
        <p:txBody>
          <a:bodyPr vert="horz" lIns="92294" tIns="46147" rIns="92294" bIns="46147" rtlCol="0" anchor="b"/>
          <a:lstStyle>
            <a:lvl1pPr algn="l">
              <a:defRPr sz="1100"/>
            </a:lvl1pPr>
          </a:lstStyle>
          <a:p>
            <a:pPr>
              <a:defRPr/>
            </a:pPr>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2294" tIns="46147" rIns="92294" bIns="46147" rtlCol="0" anchor="b"/>
          <a:lstStyle>
            <a:lvl1pPr algn="r">
              <a:defRPr sz="1100"/>
            </a:lvl1pPr>
          </a:lstStyle>
          <a:p>
            <a:pPr>
              <a:defRPr/>
            </a:pPr>
            <a:fld id="{B8DB3C69-16F6-466A-B3B3-DB0E2089E12C}" type="slidenum">
              <a:rPr lang="en-US"/>
              <a:pPr>
                <a:defRPr/>
              </a:pPr>
              <a:t>‹#›</a:t>
            </a:fld>
            <a:endParaRPr lang="en-US"/>
          </a:p>
        </p:txBody>
      </p:sp>
    </p:spTree>
    <p:extLst>
      <p:ext uri="{BB962C8B-B14F-4D97-AF65-F5344CB8AC3E}">
        <p14:creationId xmlns:p14="http://schemas.microsoft.com/office/powerpoint/2010/main" val="4411676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Housekeeping: Bathrooms, schedule</a:t>
            </a:r>
            <a:r>
              <a:rPr lang="en-US" baseline="0" dirty="0" smtClean="0"/>
              <a:t> </a:t>
            </a:r>
          </a:p>
          <a:p>
            <a:endParaRPr lang="en-US" baseline="0" dirty="0" smtClean="0"/>
          </a:p>
          <a:p>
            <a:r>
              <a:rPr lang="en-US" baseline="0" dirty="0" smtClean="0"/>
              <a:t>Post it notes – bike rack</a:t>
            </a:r>
          </a:p>
          <a:p>
            <a:endParaRPr lang="en-US" baseline="0" dirty="0" smtClean="0"/>
          </a:p>
          <a:p>
            <a:r>
              <a:rPr lang="en-US" baseline="0" dirty="0" smtClean="0"/>
              <a:t>Worksheets: Bringing it Home, Action Plan – Sustaining my Professional Learning</a:t>
            </a:r>
          </a:p>
          <a:p>
            <a:endParaRPr lang="en-US" baseline="0" dirty="0" smtClean="0"/>
          </a:p>
          <a:p>
            <a:r>
              <a:rPr lang="en-US" baseline="0" smtClean="0"/>
              <a:t>Stand</a:t>
            </a:r>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1</a:t>
            </a:fld>
            <a:endParaRPr lang="en-US"/>
          </a:p>
        </p:txBody>
      </p:sp>
    </p:spTree>
    <p:extLst>
      <p:ext uri="{BB962C8B-B14F-4D97-AF65-F5344CB8AC3E}">
        <p14:creationId xmlns:p14="http://schemas.microsoft.com/office/powerpoint/2010/main" val="3402685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2</a:t>
            </a:fld>
            <a:endParaRPr lang="en-US"/>
          </a:p>
        </p:txBody>
      </p:sp>
    </p:spTree>
    <p:extLst>
      <p:ext uri="{BB962C8B-B14F-4D97-AF65-F5344CB8AC3E}">
        <p14:creationId xmlns:p14="http://schemas.microsoft.com/office/powerpoint/2010/main" val="29397369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collaborative approach</a:t>
            </a:r>
            <a:r>
              <a:rPr lang="en-US" baseline="0" dirty="0" smtClean="0"/>
              <a:t> to promoting health and academic success – ASCD in collaboration with CDC, released in Spring, 2014</a:t>
            </a:r>
          </a:p>
          <a:p>
            <a:r>
              <a:rPr lang="en-US" baseline="0" dirty="0" smtClean="0"/>
              <a:t>WSCC is designed to promote alignment, integration, and collaboration between education and health and is intended to enhance health outcomes and academic success.</a:t>
            </a:r>
          </a:p>
          <a:p>
            <a:endParaRPr lang="en-US" baseline="0" dirty="0" smtClean="0"/>
          </a:p>
          <a:p>
            <a:r>
              <a:rPr lang="en-US" baseline="0" dirty="0" smtClean="0"/>
              <a:t>Child as the center</a:t>
            </a:r>
          </a:p>
          <a:p>
            <a:endParaRPr lang="en-US" baseline="0" dirty="0" smtClean="0"/>
          </a:p>
          <a:p>
            <a:r>
              <a:rPr lang="en-US" baseline="0" dirty="0" smtClean="0"/>
              <a:t>5 </a:t>
            </a:r>
            <a:r>
              <a:rPr lang="en-US" baseline="0" dirty="0" err="1" smtClean="0"/>
              <a:t>tenents</a:t>
            </a:r>
            <a:r>
              <a:rPr lang="en-US" baseline="0" dirty="0" smtClean="0"/>
              <a:t>/10 components</a:t>
            </a:r>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3</a:t>
            </a:fld>
            <a:endParaRPr lang="en-US"/>
          </a:p>
        </p:txBody>
      </p:sp>
    </p:spTree>
    <p:extLst>
      <p:ext uri="{BB962C8B-B14F-4D97-AF65-F5344CB8AC3E}">
        <p14:creationId xmlns:p14="http://schemas.microsoft.com/office/powerpoint/2010/main" val="2212058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4</a:t>
            </a:fld>
            <a:endParaRPr lang="en-US"/>
          </a:p>
        </p:txBody>
      </p:sp>
    </p:spTree>
    <p:extLst>
      <p:ext uri="{BB962C8B-B14F-4D97-AF65-F5344CB8AC3E}">
        <p14:creationId xmlns:p14="http://schemas.microsoft.com/office/powerpoint/2010/main" val="11563238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School,</a:t>
            </a:r>
            <a:r>
              <a:rPr lang="en-US" baseline="0" dirty="0" smtClean="0"/>
              <a:t> family </a:t>
            </a:r>
            <a:r>
              <a:rPr lang="en-US" dirty="0" smtClean="0"/>
              <a:t>Community Partnerships</a:t>
            </a:r>
            <a:r>
              <a:rPr lang="en-US" baseline="0" dirty="0" smtClean="0"/>
              <a:t> – mental health </a:t>
            </a:r>
            <a:r>
              <a:rPr lang="en-US" dirty="0" smtClean="0"/>
              <a:t>Integrating School Mental</a:t>
            </a:r>
            <a:r>
              <a:rPr lang="en-US" baseline="0" dirty="0" smtClean="0"/>
              <a:t> Health with Multi- level systems of support</a:t>
            </a:r>
          </a:p>
          <a:p>
            <a:endParaRPr lang="en-US" dirty="0" smtClean="0"/>
          </a:p>
          <a:p>
            <a:endParaRPr lang="en-US" dirty="0" smtClean="0"/>
          </a:p>
          <a:p>
            <a:r>
              <a:rPr lang="en-US" dirty="0" smtClean="0"/>
              <a:t>STAFF WELLNESS  7. Staff and circle – with pointer.</a:t>
            </a:r>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5</a:t>
            </a:fld>
            <a:endParaRPr lang="en-US"/>
          </a:p>
        </p:txBody>
      </p:sp>
    </p:spTree>
    <p:extLst>
      <p:ext uri="{BB962C8B-B14F-4D97-AF65-F5344CB8AC3E}">
        <p14:creationId xmlns:p14="http://schemas.microsoft.com/office/powerpoint/2010/main" val="33402645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Department of Public Instruction Trauma-Sensitive Schools (TSS) initiative is modeled after the Positive Behavioral Interventions and Supports (PBIS) school improvement process, focusing first on universal practices (Tier 1), followed by strategies for students who need additional support (Tier 2), and intensive interventions for students who require ongoing support (Tier 3). </a:t>
            </a:r>
          </a:p>
          <a:p>
            <a:endParaRPr lang="en-US" sz="1100" dirty="0"/>
          </a:p>
          <a:p>
            <a:r>
              <a:rPr lang="en-US" sz="1100" dirty="0"/>
              <a:t>Almost finished with the Tier 1 modules, 13 of 14 posted in 2018 will create the tier 2/3 learning modules. Long term vision is to create a CADRE of external coaches around the state to support school teams using these learning modules. Model after the WI PBIS network.</a:t>
            </a:r>
          </a:p>
          <a:p>
            <a:endParaRPr lang="en-US" sz="1100" dirty="0"/>
          </a:p>
          <a:p>
            <a:r>
              <a:rPr lang="en-US" sz="1100" dirty="0"/>
              <a:t>232-805</a:t>
            </a:r>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6</a:t>
            </a:fld>
            <a:endParaRPr lang="en-US"/>
          </a:p>
        </p:txBody>
      </p:sp>
    </p:spTree>
    <p:extLst>
      <p:ext uri="{BB962C8B-B14F-4D97-AF65-F5344CB8AC3E}">
        <p14:creationId xmlns:p14="http://schemas.microsoft.com/office/powerpoint/2010/main" val="39635646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7</a:t>
            </a:fld>
            <a:endParaRPr lang="en-US"/>
          </a:p>
        </p:txBody>
      </p:sp>
    </p:spTree>
    <p:extLst>
      <p:ext uri="{BB962C8B-B14F-4D97-AF65-F5344CB8AC3E}">
        <p14:creationId xmlns:p14="http://schemas.microsoft.com/office/powerpoint/2010/main" val="3658838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8</a:t>
            </a:fld>
            <a:endParaRPr lang="en-US"/>
          </a:p>
        </p:txBody>
      </p:sp>
    </p:spTree>
    <p:extLst>
      <p:ext uri="{BB962C8B-B14F-4D97-AF65-F5344CB8AC3E}">
        <p14:creationId xmlns:p14="http://schemas.microsoft.com/office/powerpoint/2010/main" val="2891369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Pre-adolescent</a:t>
            </a:r>
            <a:r>
              <a:rPr lang="en-US" baseline="0" dirty="0" smtClean="0"/>
              <a:t> students </a:t>
            </a:r>
          </a:p>
          <a:p>
            <a:r>
              <a:rPr lang="en-US" sz="1100" dirty="0"/>
              <a:t>Anchors learning when more of the senses are involved to increase the executive function of the frontal lobe Grows new brain cells (neurogenesis) in the learning and memory center (hippocampus)of the brain Gets the brain’s fuel, oxygen and glucose to the brain faster Moves the body in space (spatial awareness) to help the brain see letters and numbers </a:t>
            </a: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B8DB3C69-16F6-466A-B3B3-DB0E2089E12C}" type="slidenum">
              <a:rPr lang="en-US" smtClean="0"/>
              <a:pPr>
                <a:defRPr/>
              </a:pPr>
              <a:t>9</a:t>
            </a:fld>
            <a:endParaRPr lang="en-US"/>
          </a:p>
        </p:txBody>
      </p:sp>
    </p:spTree>
    <p:extLst>
      <p:ext uri="{BB962C8B-B14F-4D97-AF65-F5344CB8AC3E}">
        <p14:creationId xmlns:p14="http://schemas.microsoft.com/office/powerpoint/2010/main" val="40737427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rgbClr val="00009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009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7BF557C1-5F6C-45FA-BF00-FA3393B52152}" type="datetimeFigureOut">
              <a:rPr lang="en-US"/>
              <a:pPr>
                <a:defRPr/>
              </a:pPr>
              <a:t>12/5/2016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4A5A1AF-0FAF-4A43-BF78-FFD67272E01F}" type="slidenum">
              <a:rPr lang="en-US"/>
              <a:pPr>
                <a:defRPr/>
              </a:pPr>
              <a:t>‹#›</a:t>
            </a:fld>
            <a:endParaRPr lang="en-US"/>
          </a:p>
        </p:txBody>
      </p:sp>
    </p:spTree>
  </p:cSld>
  <p:clrMapOvr>
    <a:masterClrMapping/>
  </p:clrMapOvr>
  <p:transition spd="slow">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69A7B3-B36C-45AF-A0D5-195A2ED8EEF1}" type="datetimeFigureOut">
              <a:rPr lang="en-US"/>
              <a:pPr>
                <a:defRPr/>
              </a:pPr>
              <a:t>12/5/2016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647F450-B010-44F3-A87C-A52A6F362B1F}" type="slidenum">
              <a:rPr lang="en-US"/>
              <a:pPr>
                <a:defRPr/>
              </a:pPr>
              <a:t>‹#›</a:t>
            </a:fld>
            <a:endParaRPr lang="en-US"/>
          </a:p>
        </p:txBody>
      </p:sp>
    </p:spTree>
  </p:cSld>
  <p:clrMapOvr>
    <a:masterClrMapping/>
  </p:clrMapOvr>
  <p:transition spd="slow">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EB72F6B-04C2-4D48-84CC-8B68B19FCD8F}" type="datetimeFigureOut">
              <a:rPr lang="en-US"/>
              <a:pPr>
                <a:defRPr/>
              </a:pPr>
              <a:t>12/5/2016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2ECE99B-75FC-4C07-9182-8D8CEE233CDF}" type="slidenum">
              <a:rPr lang="en-US"/>
              <a:pPr>
                <a:defRPr/>
              </a:pPr>
              <a:t>‹#›</a:t>
            </a:fld>
            <a:endParaRPr lang="en-US"/>
          </a:p>
        </p:txBody>
      </p:sp>
    </p:spTree>
  </p:cSld>
  <p:clrMapOvr>
    <a:masterClrMapping/>
  </p:clrMapOvr>
  <p:transition spd="slow">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713415E-5B39-4CD8-A8E4-32608CD6D61F}" type="datetimeFigureOut">
              <a:rPr lang="en-US"/>
              <a:pPr>
                <a:defRPr/>
              </a:pPr>
              <a:t>12/5/2016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7491DD7-576A-4572-9584-7E1C727197DC}" type="slidenum">
              <a:rPr lang="en-US"/>
              <a:pPr>
                <a:defRPr/>
              </a:pPr>
              <a:t>‹#›</a:t>
            </a:fld>
            <a:endParaRPr lang="en-US"/>
          </a:p>
        </p:txBody>
      </p:sp>
    </p:spTree>
  </p:cSld>
  <p:clrMapOvr>
    <a:masterClrMapping/>
  </p:clrMapOvr>
  <p:transition spd="slow">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20B72CD-9738-4307-983B-810B3FBFC3F3}" type="datetimeFigureOut">
              <a:rPr lang="en-US"/>
              <a:pPr>
                <a:defRPr/>
              </a:pPr>
              <a:t>12/5/2016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35A02BE-CE23-4449-BB2F-1CABC1927108}" type="slidenum">
              <a:rPr lang="en-US"/>
              <a:pPr>
                <a:defRPr/>
              </a:pPr>
              <a:t>‹#›</a:t>
            </a:fld>
            <a:endParaRPr lang="en-US"/>
          </a:p>
        </p:txBody>
      </p:sp>
    </p:spTree>
  </p:cSld>
  <p:clrMapOvr>
    <a:masterClrMapping/>
  </p:clrMapOvr>
  <p:transition spd="slow">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0F6D289-C583-4BF2-8E87-21AE747C48CC}" type="datetimeFigureOut">
              <a:rPr lang="en-US"/>
              <a:pPr>
                <a:defRPr/>
              </a:pPr>
              <a:t>12/5/2016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98101D5-1458-4871-B908-3E0241C4CDA6}" type="slidenum">
              <a:rPr lang="en-US"/>
              <a:pPr>
                <a:defRPr/>
              </a:pPr>
              <a:t>‹#›</a:t>
            </a:fld>
            <a:endParaRPr lang="en-US"/>
          </a:p>
        </p:txBody>
      </p:sp>
    </p:spTree>
  </p:cSld>
  <p:clrMapOvr>
    <a:masterClrMapping/>
  </p:clrMapOvr>
  <p:transition spd="slow">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alphaModFix amt="76000"/>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3DD6C59D-F18C-4773-9645-551455268564}" type="datetimeFigureOut">
              <a:rPr lang="en-US"/>
              <a:pPr>
                <a:defRPr/>
              </a:pPr>
              <a:t>12/5/2016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4B01E32-8237-40D5-A2A8-5E73551FA6B7}" type="slidenum">
              <a:rPr lang="en-US"/>
              <a:pPr>
                <a:defRPr/>
              </a:pPr>
              <a:t>‹#›</a:t>
            </a:fld>
            <a:endParaRPr lang="en-US"/>
          </a:p>
        </p:txBody>
      </p:sp>
      <p:pic>
        <p:nvPicPr>
          <p:cNvPr id="8" name="Picture 7" descr="DPIlogo.jpg"/>
          <p:cNvPicPr>
            <a:picLocks noChangeAspect="1"/>
          </p:cNvPicPr>
          <p:nvPr userDrawn="1"/>
        </p:nvPicPr>
        <p:blipFill>
          <a:blip r:embed="rId9">
            <a:clrChange>
              <a:clrFrom>
                <a:srgbClr val="FFFFFF"/>
              </a:clrFrom>
              <a:clrTo>
                <a:srgbClr val="FFFFFF">
                  <a:alpha val="0"/>
                </a:srgbClr>
              </a:clrTo>
            </a:clrChange>
          </a:blip>
          <a:stretch>
            <a:fillRect/>
          </a:stretch>
        </p:blipFill>
        <p:spPr>
          <a:xfrm>
            <a:off x="7721600" y="6161238"/>
            <a:ext cx="1287780" cy="619038"/>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transition spd="slow">
    <p:fade thruBlk="1"/>
  </p:transition>
  <p:txStyles>
    <p:titleStyle>
      <a:lvl1pPr algn="ctr" rtl="0" eaLnBrk="1" fontAlgn="base" hangingPunct="1">
        <a:spcBef>
          <a:spcPct val="0"/>
        </a:spcBef>
        <a:spcAft>
          <a:spcPct val="0"/>
        </a:spcAft>
        <a:defRPr sz="4000" kern="1200">
          <a:solidFill>
            <a:schemeClr val="tx1"/>
          </a:solidFill>
          <a:latin typeface="Gadget"/>
          <a:ea typeface="+mj-ea"/>
          <a:cs typeface="Gadget"/>
        </a:defRPr>
      </a:lvl1pPr>
      <a:lvl2pPr algn="ctr" rtl="0" eaLnBrk="1" fontAlgn="base" hangingPunct="1">
        <a:spcBef>
          <a:spcPct val="0"/>
        </a:spcBef>
        <a:spcAft>
          <a:spcPct val="0"/>
        </a:spcAft>
        <a:defRPr sz="4400">
          <a:solidFill>
            <a:schemeClr val="tx1"/>
          </a:solidFill>
          <a:latin typeface="Garamond" pitchFamily="18" charset="0"/>
        </a:defRPr>
      </a:lvl2pPr>
      <a:lvl3pPr algn="ctr" rtl="0" eaLnBrk="1" fontAlgn="base" hangingPunct="1">
        <a:spcBef>
          <a:spcPct val="0"/>
        </a:spcBef>
        <a:spcAft>
          <a:spcPct val="0"/>
        </a:spcAft>
        <a:defRPr sz="4400">
          <a:solidFill>
            <a:schemeClr val="tx1"/>
          </a:solidFill>
          <a:latin typeface="Garamond" pitchFamily="18" charset="0"/>
        </a:defRPr>
      </a:lvl3pPr>
      <a:lvl4pPr algn="ctr" rtl="0" eaLnBrk="1" fontAlgn="base" hangingPunct="1">
        <a:spcBef>
          <a:spcPct val="0"/>
        </a:spcBef>
        <a:spcAft>
          <a:spcPct val="0"/>
        </a:spcAft>
        <a:defRPr sz="4400">
          <a:solidFill>
            <a:schemeClr val="tx1"/>
          </a:solidFill>
          <a:latin typeface="Garamond" pitchFamily="18" charset="0"/>
        </a:defRPr>
      </a:lvl4pPr>
      <a:lvl5pPr algn="ctr" rtl="0" eaLnBrk="1" fontAlgn="base" hangingPunct="1">
        <a:spcBef>
          <a:spcPct val="0"/>
        </a:spcBef>
        <a:spcAft>
          <a:spcPct val="0"/>
        </a:spcAft>
        <a:defRPr sz="4400">
          <a:solidFill>
            <a:schemeClr val="tx1"/>
          </a:solidFill>
          <a:latin typeface="Garamond" pitchFamily="18"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bg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bg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bg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dpi.wi.gov/sspw/mental-health"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hyperlink" Target="http://dpi.wi.gov/sspw/mental-health/trauma/modules"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hyperlink" Target="https://www.youtube.com/watch?v=6Rivxc5-2C0"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dpi.wi.gov/sspw/physical-education"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hyperlink" Target="https://vimeo.com/85829646"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FF"/>
              </a:solidFill>
            </a:endParaRPr>
          </a:p>
        </p:txBody>
      </p:sp>
      <p:sp>
        <p:nvSpPr>
          <p:cNvPr id="7" name="Title 6"/>
          <p:cNvSpPr>
            <a:spLocks noGrp="1"/>
          </p:cNvSpPr>
          <p:nvPr>
            <p:ph type="ctrTitle"/>
          </p:nvPr>
        </p:nvSpPr>
        <p:spPr>
          <a:xfrm>
            <a:off x="-151594" y="95535"/>
            <a:ext cx="9144000" cy="1470025"/>
          </a:xfrm>
        </p:spPr>
        <p:txBody>
          <a:bodyPr/>
          <a:lstStyle/>
          <a:p>
            <a:pPr eaLnBrk="1" hangingPunct="1">
              <a:spcAft>
                <a:spcPts val="0"/>
              </a:spcAft>
              <a:defRPr/>
            </a:pPr>
            <a:r>
              <a:rPr lang="en-US" sz="2000" b="1" dirty="0" smtClean="0">
                <a:solidFill>
                  <a:schemeClr val="tx1"/>
                </a:solidFill>
                <a:effectLst>
                  <a:outerShdw blurRad="38100" dist="38100" dir="2700000" algn="tl">
                    <a:srgbClr val="000000">
                      <a:alpha val="43137"/>
                    </a:srgbClr>
                  </a:outerShdw>
                </a:effectLst>
                <a:latin typeface="Gadget"/>
                <a:cs typeface="Gadget"/>
              </a:rPr>
              <a:t>Strategies to Support Resiliency and Address Trauma Among Youth </a:t>
            </a:r>
            <a:endParaRPr lang="en-US" sz="2000" b="1" dirty="0">
              <a:solidFill>
                <a:schemeClr val="tx1"/>
              </a:solidFill>
              <a:effectLst>
                <a:outerShdw blurRad="38100" dist="38100" dir="2700000" algn="tl">
                  <a:srgbClr val="000000">
                    <a:alpha val="43137"/>
                  </a:srgbClr>
                </a:outerShdw>
              </a:effectLst>
              <a:latin typeface="Gadget"/>
              <a:cs typeface="Gadget"/>
            </a:endParaRPr>
          </a:p>
        </p:txBody>
      </p:sp>
      <p:sp>
        <p:nvSpPr>
          <p:cNvPr id="2" name="TextBox 1"/>
          <p:cNvSpPr txBox="1"/>
          <p:nvPr/>
        </p:nvSpPr>
        <p:spPr>
          <a:xfrm>
            <a:off x="600501" y="1678675"/>
            <a:ext cx="7806520" cy="3693319"/>
          </a:xfrm>
          <a:prstGeom prst="rect">
            <a:avLst/>
          </a:prstGeom>
          <a:noFill/>
        </p:spPr>
        <p:txBody>
          <a:bodyPr wrap="square" rtlCol="0">
            <a:spAutoFit/>
          </a:bodyPr>
          <a:lstStyle/>
          <a:p>
            <a:r>
              <a:rPr lang="en-US" dirty="0" smtClean="0">
                <a:solidFill>
                  <a:schemeClr val="bg1"/>
                </a:solidFill>
              </a:rPr>
              <a:t>Eileen Hare: DPI Education Consultant</a:t>
            </a:r>
          </a:p>
          <a:p>
            <a:endParaRPr lang="en-US" dirty="0" smtClean="0">
              <a:solidFill>
                <a:schemeClr val="bg1"/>
              </a:solidFill>
            </a:endParaRPr>
          </a:p>
          <a:p>
            <a:endParaRPr lang="en-US" dirty="0">
              <a:solidFill>
                <a:schemeClr val="bg1"/>
              </a:solidFill>
            </a:endParaRPr>
          </a:p>
          <a:p>
            <a:r>
              <a:rPr lang="en-US" dirty="0" smtClean="0">
                <a:solidFill>
                  <a:schemeClr val="bg1"/>
                </a:solidFill>
              </a:rPr>
              <a:t>Donna Rifken: Community Care Resources and Programs</a:t>
            </a:r>
          </a:p>
          <a:p>
            <a:r>
              <a:rPr lang="en-US" dirty="0">
                <a:solidFill>
                  <a:schemeClr val="bg1"/>
                </a:solidFill>
              </a:rPr>
              <a:t>	</a:t>
            </a:r>
            <a:endParaRPr lang="en-US" dirty="0" smtClean="0">
              <a:solidFill>
                <a:schemeClr val="bg1"/>
              </a:solidFill>
            </a:endParaRPr>
          </a:p>
          <a:p>
            <a:endParaRPr lang="en-US" dirty="0" smtClean="0">
              <a:solidFill>
                <a:schemeClr val="bg1"/>
              </a:solidFill>
            </a:endParaRPr>
          </a:p>
          <a:p>
            <a:endParaRPr lang="en-US" dirty="0">
              <a:solidFill>
                <a:schemeClr val="bg1"/>
              </a:solidFill>
            </a:endParaRPr>
          </a:p>
          <a:p>
            <a:r>
              <a:rPr lang="en-US" dirty="0" err="1" smtClean="0">
                <a:solidFill>
                  <a:schemeClr val="bg1"/>
                </a:solidFill>
              </a:rPr>
              <a:t>Mikki</a:t>
            </a:r>
            <a:r>
              <a:rPr lang="en-US" dirty="0" smtClean="0">
                <a:solidFill>
                  <a:schemeClr val="bg1"/>
                </a:solidFill>
              </a:rPr>
              <a:t> Duran: Appleton Area School District </a:t>
            </a:r>
          </a:p>
          <a:p>
            <a:endParaRPr lang="en-US" dirty="0">
              <a:solidFill>
                <a:schemeClr val="bg1"/>
              </a:solidFill>
            </a:endParaRPr>
          </a:p>
          <a:p>
            <a:r>
              <a:rPr lang="en-US" dirty="0" smtClean="0">
                <a:solidFill>
                  <a:schemeClr val="bg1"/>
                </a:solidFill>
              </a:rPr>
              <a:t>Sheree Garvey: Appleton Area School District</a:t>
            </a:r>
          </a:p>
          <a:p>
            <a:endParaRPr lang="en-US" dirty="0">
              <a:solidFill>
                <a:schemeClr val="bg1"/>
              </a:solidFill>
            </a:endParaRPr>
          </a:p>
          <a:p>
            <a:endParaRPr lang="en-US" dirty="0" smtClean="0">
              <a:solidFill>
                <a:schemeClr val="bg1"/>
              </a:solidFill>
            </a:endParaRPr>
          </a:p>
          <a:p>
            <a:endParaRPr lang="en-US" dirty="0">
              <a:solidFill>
                <a:schemeClr val="bg1"/>
              </a:solidFill>
            </a:endParaRPr>
          </a:p>
        </p:txBody>
      </p:sp>
      <p:pic>
        <p:nvPicPr>
          <p:cNvPr id="3" name="Picture 2"/>
          <p:cNvPicPr>
            <a:picLocks noChangeAspect="1"/>
          </p:cNvPicPr>
          <p:nvPr/>
        </p:nvPicPr>
        <p:blipFill>
          <a:blip r:embed="rId3"/>
          <a:stretch>
            <a:fillRect/>
          </a:stretch>
        </p:blipFill>
        <p:spPr>
          <a:xfrm>
            <a:off x="7095059" y="2241787"/>
            <a:ext cx="1095375" cy="1009650"/>
          </a:xfrm>
          <a:prstGeom prst="rect">
            <a:avLst/>
          </a:prstGeom>
        </p:spPr>
      </p:pic>
      <p:pic>
        <p:nvPicPr>
          <p:cNvPr id="4" name="Picture 3"/>
          <p:cNvPicPr>
            <a:picLocks noChangeAspect="1"/>
          </p:cNvPicPr>
          <p:nvPr/>
        </p:nvPicPr>
        <p:blipFill>
          <a:blip r:embed="rId4"/>
          <a:stretch>
            <a:fillRect/>
          </a:stretch>
        </p:blipFill>
        <p:spPr>
          <a:xfrm>
            <a:off x="7095059" y="3525334"/>
            <a:ext cx="971634" cy="1044054"/>
          </a:xfrm>
          <a:prstGeom prst="rect">
            <a:avLst/>
          </a:prstGeom>
        </p:spPr>
      </p:pic>
    </p:spTree>
  </p:cSld>
  <p:clrMapOvr>
    <a:masterClrMapping/>
  </p:clrMapOvr>
  <p:transition spd="slow">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title"/>
          </p:nvPr>
        </p:nvSpPr>
        <p:spPr>
          <a:xfrm>
            <a:off x="457200" y="122238"/>
            <a:ext cx="8229600" cy="1143000"/>
          </a:xfrm>
        </p:spPr>
        <p:txBody>
          <a:bodyPr/>
          <a:lstStyle/>
          <a:p>
            <a:r>
              <a:rPr lang="en-US" sz="3600" dirty="0" smtClean="0"/>
              <a:t/>
            </a:r>
            <a:br>
              <a:rPr lang="en-US" sz="3600" dirty="0" smtClean="0"/>
            </a:br>
            <a:r>
              <a:rPr lang="en-US" sz="3600" dirty="0" smtClean="0"/>
              <a:t> Agenda Overview</a:t>
            </a:r>
            <a:endParaRPr lang="en-US" sz="3600" dirty="0"/>
          </a:p>
        </p:txBody>
      </p:sp>
      <p:sp>
        <p:nvSpPr>
          <p:cNvPr id="3" name="Content Placeholder 2"/>
          <p:cNvSpPr>
            <a:spLocks noGrp="1"/>
          </p:cNvSpPr>
          <p:nvPr>
            <p:ph sz="half" idx="1"/>
          </p:nvPr>
        </p:nvSpPr>
        <p:spPr>
          <a:xfrm>
            <a:off x="355599" y="1649185"/>
            <a:ext cx="7246203" cy="4764315"/>
          </a:xfrm>
        </p:spPr>
        <p:txBody>
          <a:bodyPr/>
          <a:lstStyle/>
          <a:p>
            <a:pPr marL="274320" indent="-274320">
              <a:spcAft>
                <a:spcPts val="1200"/>
              </a:spcAft>
            </a:pPr>
            <a:endParaRPr lang="en-US" sz="2600" i="1" dirty="0" smtClean="0">
              <a:solidFill>
                <a:schemeClr val="accent1"/>
              </a:solidFill>
            </a:endParaRPr>
          </a:p>
          <a:p>
            <a:r>
              <a:rPr lang="en-US" sz="1800" i="1" dirty="0" smtClean="0">
                <a:ln>
                  <a:solidFill>
                    <a:srgbClr val="0C631B"/>
                  </a:solidFill>
                </a:ln>
                <a:solidFill>
                  <a:srgbClr val="156A5A"/>
                </a:solidFill>
              </a:rPr>
              <a:t>Welcome</a:t>
            </a:r>
          </a:p>
          <a:p>
            <a:r>
              <a:rPr lang="en-US" sz="1800" i="1" dirty="0" smtClean="0">
                <a:ln>
                  <a:solidFill>
                    <a:srgbClr val="0C631B"/>
                  </a:solidFill>
                </a:ln>
                <a:solidFill>
                  <a:srgbClr val="156A5A"/>
                </a:solidFill>
              </a:rPr>
              <a:t>Trauma’s impacts on the developing </a:t>
            </a:r>
            <a:r>
              <a:rPr lang="en-US" sz="1800" i="1" dirty="0">
                <a:ln>
                  <a:solidFill>
                    <a:srgbClr val="0C631B"/>
                  </a:solidFill>
                </a:ln>
                <a:solidFill>
                  <a:srgbClr val="156A5A"/>
                </a:solidFill>
              </a:rPr>
              <a:t>b</a:t>
            </a:r>
            <a:r>
              <a:rPr lang="en-US" sz="1800" i="1" dirty="0" smtClean="0">
                <a:ln>
                  <a:solidFill>
                    <a:srgbClr val="0C631B"/>
                  </a:solidFill>
                </a:ln>
                <a:solidFill>
                  <a:srgbClr val="156A5A"/>
                </a:solidFill>
              </a:rPr>
              <a:t>rains</a:t>
            </a:r>
          </a:p>
          <a:p>
            <a:r>
              <a:rPr lang="en-US" sz="1800" i="1" dirty="0" smtClean="0">
                <a:ln>
                  <a:solidFill>
                    <a:srgbClr val="0C631B"/>
                  </a:solidFill>
                </a:ln>
                <a:solidFill>
                  <a:srgbClr val="156A5A"/>
                </a:solidFill>
              </a:rPr>
              <a:t>DPI resources </a:t>
            </a:r>
          </a:p>
          <a:p>
            <a:r>
              <a:rPr lang="en-US" sz="1800" i="1" dirty="0" smtClean="0">
                <a:ln>
                  <a:solidFill>
                    <a:srgbClr val="0C631B"/>
                  </a:solidFill>
                </a:ln>
                <a:solidFill>
                  <a:srgbClr val="156A5A"/>
                </a:solidFill>
              </a:rPr>
              <a:t>Break </a:t>
            </a:r>
          </a:p>
          <a:p>
            <a:r>
              <a:rPr lang="en-US" sz="1800" i="1" dirty="0" smtClean="0">
                <a:ln>
                  <a:solidFill>
                    <a:srgbClr val="0C631B"/>
                  </a:solidFill>
                </a:ln>
                <a:solidFill>
                  <a:srgbClr val="156A5A"/>
                </a:solidFill>
              </a:rPr>
              <a:t>Appleton Area School  District easy to start activities</a:t>
            </a:r>
          </a:p>
          <a:p>
            <a:r>
              <a:rPr lang="en-US" sz="1800" i="1" dirty="0" smtClean="0">
                <a:ln>
                  <a:solidFill>
                    <a:srgbClr val="0C631B"/>
                  </a:solidFill>
                </a:ln>
                <a:solidFill>
                  <a:srgbClr val="156A5A"/>
                </a:solidFill>
              </a:rPr>
              <a:t>Lunch </a:t>
            </a:r>
          </a:p>
          <a:p>
            <a:r>
              <a:rPr lang="en-US" sz="1800" i="1" dirty="0" smtClean="0">
                <a:ln>
                  <a:solidFill>
                    <a:srgbClr val="0C631B"/>
                  </a:solidFill>
                </a:ln>
                <a:solidFill>
                  <a:srgbClr val="156A5A"/>
                </a:solidFill>
              </a:rPr>
              <a:t>Networking walk</a:t>
            </a:r>
          </a:p>
          <a:p>
            <a:r>
              <a:rPr lang="en-US" sz="1800" i="1" dirty="0" smtClean="0">
                <a:ln>
                  <a:solidFill>
                    <a:srgbClr val="0C631B"/>
                  </a:solidFill>
                </a:ln>
                <a:solidFill>
                  <a:srgbClr val="156A5A"/>
                </a:solidFill>
              </a:rPr>
              <a:t>Tier 1 strategies to strengthen resilience in </a:t>
            </a:r>
            <a:r>
              <a:rPr lang="en-US" sz="1800" i="1" dirty="0">
                <a:ln>
                  <a:solidFill>
                    <a:srgbClr val="0C631B"/>
                  </a:solidFill>
                </a:ln>
                <a:solidFill>
                  <a:srgbClr val="156A5A"/>
                </a:solidFill>
              </a:rPr>
              <a:t>a</a:t>
            </a:r>
            <a:r>
              <a:rPr lang="en-US" sz="1800" i="1" dirty="0" smtClean="0">
                <a:ln>
                  <a:solidFill>
                    <a:srgbClr val="0C631B"/>
                  </a:solidFill>
                </a:ln>
                <a:solidFill>
                  <a:srgbClr val="156A5A"/>
                </a:solidFill>
              </a:rPr>
              <a:t>ll of </a:t>
            </a:r>
            <a:r>
              <a:rPr lang="en-US" sz="1800" i="1" dirty="0">
                <a:ln>
                  <a:solidFill>
                    <a:srgbClr val="0C631B"/>
                  </a:solidFill>
                </a:ln>
                <a:solidFill>
                  <a:srgbClr val="156A5A"/>
                </a:solidFill>
              </a:rPr>
              <a:t>u</a:t>
            </a:r>
            <a:r>
              <a:rPr lang="en-US" sz="1800" i="1" dirty="0" smtClean="0">
                <a:ln>
                  <a:solidFill>
                    <a:srgbClr val="0C631B"/>
                  </a:solidFill>
                </a:ln>
                <a:solidFill>
                  <a:srgbClr val="156A5A"/>
                </a:solidFill>
              </a:rPr>
              <a:t>s</a:t>
            </a:r>
          </a:p>
          <a:p>
            <a:r>
              <a:rPr lang="en-US" sz="1800" i="1" dirty="0" smtClean="0">
                <a:ln>
                  <a:solidFill>
                    <a:srgbClr val="0C631B"/>
                  </a:solidFill>
                </a:ln>
                <a:solidFill>
                  <a:srgbClr val="156A5A"/>
                </a:solidFill>
              </a:rPr>
              <a:t>“Bring it home” challenge</a:t>
            </a:r>
          </a:p>
          <a:p>
            <a:r>
              <a:rPr lang="en-US" sz="1800" i="1" dirty="0" smtClean="0">
                <a:ln>
                  <a:solidFill>
                    <a:srgbClr val="0C631B"/>
                  </a:solidFill>
                </a:ln>
                <a:solidFill>
                  <a:srgbClr val="156A5A"/>
                </a:solidFill>
              </a:rPr>
              <a:t>Break</a:t>
            </a:r>
          </a:p>
          <a:p>
            <a:r>
              <a:rPr lang="en-US" sz="1800" i="1" dirty="0" smtClean="0">
                <a:ln>
                  <a:solidFill>
                    <a:srgbClr val="0C631B"/>
                  </a:solidFill>
                </a:ln>
                <a:solidFill>
                  <a:srgbClr val="156A5A"/>
                </a:solidFill>
              </a:rPr>
              <a:t>Tier 2 &amp; 3 strategies for de-escalation </a:t>
            </a:r>
          </a:p>
          <a:p>
            <a:r>
              <a:rPr lang="en-US" sz="1800" i="1" dirty="0" smtClean="0">
                <a:ln>
                  <a:solidFill>
                    <a:srgbClr val="0C631B"/>
                  </a:solidFill>
                </a:ln>
                <a:solidFill>
                  <a:srgbClr val="156A5A"/>
                </a:solidFill>
              </a:rPr>
              <a:t>Wrap up and takeaways</a:t>
            </a:r>
          </a:p>
          <a:p>
            <a:endParaRPr lang="en-US" sz="1800" i="1" dirty="0" smtClean="0">
              <a:ln>
                <a:solidFill>
                  <a:srgbClr val="0C631B"/>
                </a:solidFill>
              </a:ln>
              <a:solidFill>
                <a:srgbClr val="156A5A"/>
              </a:solidFill>
            </a:endParaRPr>
          </a:p>
          <a:p>
            <a:pPr marL="274320" indent="-274320">
              <a:buNone/>
            </a:pPr>
            <a:endParaRPr lang="en-US" sz="1800" i="1" dirty="0" smtClean="0">
              <a:ln>
                <a:solidFill>
                  <a:srgbClr val="0C631B"/>
                </a:solidFill>
              </a:ln>
              <a:solidFill>
                <a:srgbClr val="156A5A"/>
              </a:solidFill>
            </a:endParaRPr>
          </a:p>
          <a:p>
            <a:pPr marL="274320" indent="-274320">
              <a:buNone/>
            </a:pPr>
            <a:endParaRPr lang="en-US" sz="2400" b="1" dirty="0" smtClean="0"/>
          </a:p>
          <a:p>
            <a:pPr marL="274320" indent="-274320"/>
            <a:endParaRPr lang="en-US" sz="2200" i="1" dirty="0" smtClean="0">
              <a:solidFill>
                <a:schemeClr val="accent1"/>
              </a:solidFill>
            </a:endParaRPr>
          </a:p>
          <a:p>
            <a:pPr marL="674370" lvl="1" indent="-274320"/>
            <a:endParaRPr lang="en-US" sz="2200" i="1" dirty="0" smtClean="0">
              <a:solidFill>
                <a:schemeClr val="accent1"/>
              </a:solidFill>
            </a:endParaRPr>
          </a:p>
          <a:p>
            <a:pPr marL="674370" lvl="1" indent="-274320"/>
            <a:endParaRPr lang="en-US" sz="2200" dirty="0">
              <a:solidFill>
                <a:schemeClr val="accent1"/>
              </a:solidFill>
            </a:endParaRPr>
          </a:p>
        </p:txBody>
      </p:sp>
    </p:spTree>
    <p:extLst>
      <p:ext uri="{BB962C8B-B14F-4D97-AF65-F5344CB8AC3E}">
        <p14:creationId xmlns:p14="http://schemas.microsoft.com/office/powerpoint/2010/main" val="2563442973"/>
      </p:ext>
    </p:extLst>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0000FF"/>
              </a:solidFill>
            </a:endParaRPr>
          </a:p>
        </p:txBody>
      </p:sp>
      <p:sp>
        <p:nvSpPr>
          <p:cNvPr id="7" name="Title 6"/>
          <p:cNvSpPr>
            <a:spLocks noGrp="1"/>
          </p:cNvSpPr>
          <p:nvPr>
            <p:ph type="ctrTitle"/>
          </p:nvPr>
        </p:nvSpPr>
        <p:spPr>
          <a:xfrm>
            <a:off x="0" y="0"/>
            <a:ext cx="9144000" cy="1470025"/>
          </a:xfrm>
        </p:spPr>
        <p:txBody>
          <a:bodyPr/>
          <a:lstStyle/>
          <a:p>
            <a:pPr eaLnBrk="1" hangingPunct="1">
              <a:spcAft>
                <a:spcPts val="0"/>
              </a:spcAft>
              <a:defRPr/>
            </a:pPr>
            <a:r>
              <a:rPr lang="en-US" sz="5000" b="1" dirty="0" smtClean="0">
                <a:solidFill>
                  <a:schemeClr val="tx1"/>
                </a:solidFill>
                <a:effectLst>
                  <a:outerShdw blurRad="38100" dist="38100" dir="2700000" algn="tl">
                    <a:srgbClr val="000000">
                      <a:alpha val="43137"/>
                    </a:srgbClr>
                  </a:outerShdw>
                </a:effectLst>
                <a:latin typeface="Gadget"/>
                <a:cs typeface="Gadget"/>
              </a:rPr>
              <a:t>WSCC</a:t>
            </a:r>
            <a:endParaRPr lang="en-US" sz="5000" b="1" dirty="0">
              <a:solidFill>
                <a:schemeClr val="tx1"/>
              </a:solidFill>
              <a:effectLst>
                <a:outerShdw blurRad="38100" dist="38100" dir="2700000" algn="tl">
                  <a:srgbClr val="000000">
                    <a:alpha val="43137"/>
                  </a:srgbClr>
                </a:outerShdw>
              </a:effectLst>
              <a:latin typeface="Gadget"/>
              <a:cs typeface="Gadge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60562" y="1295400"/>
            <a:ext cx="4967785" cy="5402666"/>
          </a:xfrm>
          <a:prstGeom prst="rect">
            <a:avLst/>
          </a:prstGeom>
        </p:spPr>
      </p:pic>
    </p:spTree>
    <p:extLst>
      <p:ext uri="{BB962C8B-B14F-4D97-AF65-F5344CB8AC3E}">
        <p14:creationId xmlns:p14="http://schemas.microsoft.com/office/powerpoint/2010/main" val="3786859147"/>
      </p:ext>
    </p:extLst>
  </p:cSld>
  <p:clrMapOvr>
    <a:masterClrMapping/>
  </p:clrMapOvr>
  <p:transition spd="slow">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bg1"/>
                </a:solidFill>
              </a:rPr>
              <a:t>DPI SSPW Resources</a:t>
            </a:r>
            <a:endParaRPr lang="en-US" dirty="0">
              <a:solidFill>
                <a:schemeClr val="bg1"/>
              </a:solidFill>
            </a:endParaRPr>
          </a:p>
        </p:txBody>
      </p:sp>
      <p:sp>
        <p:nvSpPr>
          <p:cNvPr id="6" name="TextBox 5"/>
          <p:cNvSpPr txBox="1"/>
          <p:nvPr/>
        </p:nvSpPr>
        <p:spPr>
          <a:xfrm>
            <a:off x="668740" y="1787857"/>
            <a:ext cx="7874759" cy="1631216"/>
          </a:xfrm>
          <a:prstGeom prst="rect">
            <a:avLst/>
          </a:prstGeom>
          <a:noFill/>
        </p:spPr>
        <p:txBody>
          <a:bodyPr wrap="square" rtlCol="0">
            <a:spAutoFit/>
          </a:bodyPr>
          <a:lstStyle/>
          <a:p>
            <a:r>
              <a:rPr lang="en-US" sz="2000" dirty="0" smtClean="0">
                <a:solidFill>
                  <a:schemeClr val="bg1"/>
                </a:solidFill>
              </a:rPr>
              <a:t>School Mental Health Framework</a:t>
            </a:r>
          </a:p>
          <a:p>
            <a:endParaRPr lang="en-US" sz="2000" dirty="0">
              <a:solidFill>
                <a:schemeClr val="bg1"/>
              </a:solidFill>
            </a:endParaRPr>
          </a:p>
          <a:p>
            <a:r>
              <a:rPr lang="en-US" sz="2000" dirty="0" smtClean="0">
                <a:solidFill>
                  <a:schemeClr val="bg1"/>
                </a:solidFill>
              </a:rPr>
              <a:t>Trauma-Sensitive Schools Learning Modules</a:t>
            </a:r>
          </a:p>
          <a:p>
            <a:endParaRPr lang="en-US" sz="2000" dirty="0">
              <a:solidFill>
                <a:schemeClr val="bg1"/>
              </a:solidFill>
            </a:endParaRPr>
          </a:p>
          <a:p>
            <a:r>
              <a:rPr lang="en-US" sz="2000" dirty="0" smtClean="0">
                <a:solidFill>
                  <a:schemeClr val="bg1"/>
                </a:solidFill>
              </a:rPr>
              <a:t>Active Schools: Core 4+</a:t>
            </a:r>
            <a:endParaRPr lang="en-US" sz="2000" dirty="0">
              <a:solidFill>
                <a:schemeClr val="bg1"/>
              </a:solidFill>
            </a:endParaRPr>
          </a:p>
        </p:txBody>
      </p:sp>
      <p:pic>
        <p:nvPicPr>
          <p:cNvPr id="7" name="Picture 6"/>
          <p:cNvPicPr>
            <a:picLocks noChangeAspect="1"/>
          </p:cNvPicPr>
          <p:nvPr/>
        </p:nvPicPr>
        <p:blipFill>
          <a:blip r:embed="rId3"/>
          <a:stretch>
            <a:fillRect/>
          </a:stretch>
        </p:blipFill>
        <p:spPr>
          <a:xfrm>
            <a:off x="1329805" y="3598223"/>
            <a:ext cx="5829300" cy="2609850"/>
          </a:xfrm>
          <a:prstGeom prst="rect">
            <a:avLst/>
          </a:prstGeom>
        </p:spPr>
      </p:pic>
    </p:spTree>
    <p:extLst>
      <p:ext uri="{BB962C8B-B14F-4D97-AF65-F5344CB8AC3E}">
        <p14:creationId xmlns:p14="http://schemas.microsoft.com/office/powerpoint/2010/main" val="2565649572"/>
      </p:ext>
    </p:extLst>
  </p:cSld>
  <p:clrMapOvr>
    <a:masterClrMapping/>
  </p:clrMapOvr>
  <p:transition spd="slow">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bg1"/>
                </a:solidFill>
              </a:rPr>
              <a:t>School Mental Health </a:t>
            </a:r>
            <a:r>
              <a:rPr lang="en-US" sz="2800" dirty="0">
                <a:solidFill>
                  <a:schemeClr val="bg1"/>
                </a:solidFill>
              </a:rPr>
              <a:t>Framework</a:t>
            </a:r>
            <a:r>
              <a:rPr lang="en-US" sz="3200" dirty="0">
                <a:solidFill>
                  <a:schemeClr val="bg1"/>
                </a:solidFill>
              </a:rPr>
              <a:t/>
            </a:r>
            <a:br>
              <a:rPr lang="en-US" sz="3200" dirty="0">
                <a:solidFill>
                  <a:schemeClr val="bg1"/>
                </a:solidFill>
              </a:rPr>
            </a:br>
            <a:r>
              <a:rPr lang="en-US" sz="1400" dirty="0">
                <a:solidFill>
                  <a:schemeClr val="bg1"/>
                </a:solidFill>
                <a:hlinkClick r:id="rId3"/>
              </a:rPr>
              <a:t>http://</a:t>
            </a:r>
            <a:r>
              <a:rPr lang="en-US" sz="1400" dirty="0" smtClean="0">
                <a:solidFill>
                  <a:schemeClr val="bg1"/>
                </a:solidFill>
                <a:hlinkClick r:id="rId3"/>
              </a:rPr>
              <a:t>dpi.wi.gov/sspw/mental-health</a:t>
            </a:r>
            <a:r>
              <a:rPr lang="en-US" sz="1400" dirty="0" smtClean="0">
                <a:solidFill>
                  <a:schemeClr val="bg1"/>
                </a:solidFill>
              </a:rPr>
              <a:t/>
            </a:r>
            <a:br>
              <a:rPr lang="en-US" sz="1400" dirty="0" smtClean="0">
                <a:solidFill>
                  <a:schemeClr val="bg1"/>
                </a:solidFill>
              </a:rPr>
            </a:br>
            <a:r>
              <a:rPr lang="en-US" sz="1400" dirty="0" smtClean="0">
                <a:solidFill>
                  <a:schemeClr val="bg1"/>
                </a:solidFill>
              </a:rPr>
              <a:t>Kathryn Bush, </a:t>
            </a:r>
            <a:r>
              <a:rPr lang="en-US" sz="1400" dirty="0">
                <a:solidFill>
                  <a:schemeClr val="bg1"/>
                </a:solidFill>
              </a:rPr>
              <a:t>DPI: School </a:t>
            </a:r>
            <a:r>
              <a:rPr lang="en-US" sz="1400" dirty="0" smtClean="0">
                <a:solidFill>
                  <a:schemeClr val="bg1"/>
                </a:solidFill>
              </a:rPr>
              <a:t>Psychology Consultant</a:t>
            </a:r>
            <a:r>
              <a:rPr lang="en-US" sz="3200" dirty="0">
                <a:solidFill>
                  <a:schemeClr val="bg1"/>
                </a:solidFill>
              </a:rPr>
              <a:t/>
            </a:r>
            <a:br>
              <a:rPr lang="en-US" sz="3200" dirty="0">
                <a:solidFill>
                  <a:schemeClr val="bg1"/>
                </a:solidFill>
              </a:rPr>
            </a:br>
            <a:r>
              <a:rPr lang="en-US" sz="3200" dirty="0" smtClean="0">
                <a:solidFill>
                  <a:schemeClr val="bg1"/>
                </a:solidFill>
              </a:rPr>
              <a:t/>
            </a:r>
            <a:br>
              <a:rPr lang="en-US" sz="3200" dirty="0" smtClean="0">
                <a:solidFill>
                  <a:schemeClr val="bg1"/>
                </a:solidFill>
              </a:rPr>
            </a:br>
            <a:endParaRPr lang="en-US" sz="3200" dirty="0">
              <a:solidFill>
                <a:schemeClr val="bg1"/>
              </a:solidFill>
            </a:endParaRPr>
          </a:p>
        </p:txBody>
      </p:sp>
      <p:pic>
        <p:nvPicPr>
          <p:cNvPr id="3" name="Picture 2"/>
          <p:cNvPicPr>
            <a:picLocks noChangeAspect="1"/>
          </p:cNvPicPr>
          <p:nvPr/>
        </p:nvPicPr>
        <p:blipFill>
          <a:blip r:embed="rId4"/>
          <a:stretch>
            <a:fillRect/>
          </a:stretch>
        </p:blipFill>
        <p:spPr>
          <a:xfrm>
            <a:off x="2419066" y="993656"/>
            <a:ext cx="4114800" cy="5553075"/>
          </a:xfrm>
          <a:prstGeom prst="rect">
            <a:avLst/>
          </a:prstGeom>
        </p:spPr>
      </p:pic>
    </p:spTree>
    <p:extLst>
      <p:ext uri="{BB962C8B-B14F-4D97-AF65-F5344CB8AC3E}">
        <p14:creationId xmlns:p14="http://schemas.microsoft.com/office/powerpoint/2010/main" val="2949577347"/>
      </p:ext>
    </p:extLst>
  </p:cSld>
  <p:clrMapOvr>
    <a:masterClrMapping/>
  </p:clrMapOvr>
  <p:transition spd="slow">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solidFill>
                  <a:schemeClr val="bg1"/>
                </a:solidFill>
              </a:rPr>
              <a:t>Trauma-Sensitive Schools Learning </a:t>
            </a:r>
            <a:r>
              <a:rPr lang="en-US" sz="2800" dirty="0">
                <a:solidFill>
                  <a:schemeClr val="bg1"/>
                </a:solidFill>
              </a:rPr>
              <a:t>Modules</a:t>
            </a:r>
            <a:r>
              <a:rPr lang="en-US" sz="3200" dirty="0">
                <a:solidFill>
                  <a:schemeClr val="bg1"/>
                </a:solidFill>
              </a:rPr>
              <a:t/>
            </a:r>
            <a:br>
              <a:rPr lang="en-US" sz="3200" dirty="0">
                <a:solidFill>
                  <a:schemeClr val="bg1"/>
                </a:solidFill>
              </a:rPr>
            </a:br>
            <a:r>
              <a:rPr lang="en-US" sz="1400" dirty="0">
                <a:solidFill>
                  <a:schemeClr val="bg1"/>
                </a:solidFill>
                <a:hlinkClick r:id="rId3"/>
              </a:rPr>
              <a:t>http://</a:t>
            </a:r>
            <a:r>
              <a:rPr lang="en-US" sz="1400" dirty="0" smtClean="0">
                <a:solidFill>
                  <a:schemeClr val="bg1"/>
                </a:solidFill>
                <a:hlinkClick r:id="rId3"/>
              </a:rPr>
              <a:t>dpi.wi.gov/sspw/mental-health/trauma/modules</a:t>
            </a:r>
            <a:r>
              <a:rPr lang="en-US" sz="1400" dirty="0" smtClean="0">
                <a:solidFill>
                  <a:schemeClr val="bg1"/>
                </a:solidFill>
              </a:rPr>
              <a:t/>
            </a:r>
            <a:br>
              <a:rPr lang="en-US" sz="1400" dirty="0" smtClean="0">
                <a:solidFill>
                  <a:schemeClr val="bg1"/>
                </a:solidFill>
              </a:rPr>
            </a:br>
            <a:r>
              <a:rPr lang="en-US" sz="1400" dirty="0" err="1">
                <a:solidFill>
                  <a:schemeClr val="bg1"/>
                </a:solidFill>
              </a:rPr>
              <a:t>Nic</a:t>
            </a:r>
            <a:r>
              <a:rPr lang="en-US" sz="1400" dirty="0">
                <a:solidFill>
                  <a:schemeClr val="bg1"/>
                </a:solidFill>
              </a:rPr>
              <a:t> Dibble, DPI: School Social Work Consultant</a:t>
            </a:r>
            <a:br>
              <a:rPr lang="en-US" sz="1400" dirty="0">
                <a:solidFill>
                  <a:schemeClr val="bg1"/>
                </a:solidFill>
              </a:rPr>
            </a:br>
            <a:endParaRPr lang="en-US" sz="1400" dirty="0">
              <a:solidFill>
                <a:schemeClr val="bg1"/>
              </a:solidFill>
            </a:endParaRPr>
          </a:p>
        </p:txBody>
      </p:sp>
      <p:pic>
        <p:nvPicPr>
          <p:cNvPr id="3" name="Picture 2">
            <a:hlinkClick r:id="rId4"/>
          </p:cNvPr>
          <p:cNvPicPr>
            <a:picLocks noChangeAspect="1"/>
          </p:cNvPicPr>
          <p:nvPr/>
        </p:nvPicPr>
        <p:blipFill>
          <a:blip r:embed="rId5"/>
          <a:stretch>
            <a:fillRect/>
          </a:stretch>
        </p:blipFill>
        <p:spPr>
          <a:xfrm>
            <a:off x="457200" y="1417638"/>
            <a:ext cx="7970292" cy="4222279"/>
          </a:xfrm>
          <a:prstGeom prst="rect">
            <a:avLst/>
          </a:prstGeom>
        </p:spPr>
      </p:pic>
      <p:sp>
        <p:nvSpPr>
          <p:cNvPr id="4" name="TextBox 3"/>
          <p:cNvSpPr txBox="1"/>
          <p:nvPr/>
        </p:nvSpPr>
        <p:spPr>
          <a:xfrm>
            <a:off x="457200" y="5868537"/>
            <a:ext cx="7049069" cy="369332"/>
          </a:xfrm>
          <a:prstGeom prst="rect">
            <a:avLst/>
          </a:prstGeom>
          <a:noFill/>
        </p:spPr>
        <p:txBody>
          <a:bodyPr wrap="square" rtlCol="0">
            <a:spAutoFit/>
          </a:bodyPr>
          <a:lstStyle/>
          <a:p>
            <a:pPr marL="109728" indent="0">
              <a:buNone/>
            </a:pPr>
            <a:r>
              <a:rPr lang="en-US" dirty="0"/>
              <a:t>	</a:t>
            </a:r>
          </a:p>
        </p:txBody>
      </p:sp>
    </p:spTree>
    <p:extLst>
      <p:ext uri="{BB962C8B-B14F-4D97-AF65-F5344CB8AC3E}">
        <p14:creationId xmlns:p14="http://schemas.microsoft.com/office/powerpoint/2010/main" val="2170761678"/>
      </p:ext>
    </p:extLst>
  </p:cSld>
  <p:clrMapOvr>
    <a:masterClrMapping/>
  </p:clrMapOvr>
  <p:transition spd="slow">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Active Schools: Core 4</a:t>
            </a:r>
            <a:r>
              <a:rPr lang="en-US" dirty="0">
                <a:solidFill>
                  <a:schemeClr val="bg1"/>
                </a:solidFill>
              </a:rPr>
              <a:t>+</a:t>
            </a:r>
            <a:br>
              <a:rPr lang="en-US" dirty="0">
                <a:solidFill>
                  <a:schemeClr val="bg1"/>
                </a:solidFill>
              </a:rPr>
            </a:br>
            <a:r>
              <a:rPr lang="en-US" sz="1400" dirty="0" smtClean="0">
                <a:solidFill>
                  <a:schemeClr val="bg1"/>
                </a:solidFill>
              </a:rPr>
              <a:t>Eileen Hare, </a:t>
            </a:r>
            <a:r>
              <a:rPr lang="en-US" sz="1400" dirty="0">
                <a:solidFill>
                  <a:schemeClr val="bg1"/>
                </a:solidFill>
              </a:rPr>
              <a:t>DPI: HE/PE/CSH Consultant</a:t>
            </a:r>
            <a:br>
              <a:rPr lang="en-US" sz="1400" dirty="0">
                <a:solidFill>
                  <a:schemeClr val="bg1"/>
                </a:solidFill>
              </a:rPr>
            </a:br>
            <a:r>
              <a:rPr lang="en-US" sz="1400" dirty="0">
                <a:solidFill>
                  <a:schemeClr val="bg1"/>
                </a:solidFill>
                <a:hlinkClick r:id="rId3"/>
              </a:rPr>
              <a:t>http://</a:t>
            </a:r>
            <a:r>
              <a:rPr lang="en-US" sz="1400" dirty="0" smtClean="0">
                <a:solidFill>
                  <a:schemeClr val="bg1"/>
                </a:solidFill>
                <a:hlinkClick r:id="rId3"/>
              </a:rPr>
              <a:t>dpi.wi.gov/sspw/physical-education</a:t>
            </a:r>
            <a:r>
              <a:rPr lang="en-US" sz="1400" dirty="0" smtClean="0">
                <a:solidFill>
                  <a:schemeClr val="bg1"/>
                </a:solidFill>
              </a:rPr>
              <a:t/>
            </a:r>
            <a:br>
              <a:rPr lang="en-US" sz="1400" dirty="0" smtClean="0">
                <a:solidFill>
                  <a:schemeClr val="bg1"/>
                </a:solidFill>
              </a:rPr>
            </a:br>
            <a:r>
              <a:rPr lang="en-US" sz="1400" dirty="0">
                <a:solidFill>
                  <a:schemeClr val="bg1"/>
                </a:solidFill>
              </a:rPr>
              <a:t/>
            </a:r>
            <a:br>
              <a:rPr lang="en-US" sz="1400" dirty="0">
                <a:solidFill>
                  <a:schemeClr val="bg1"/>
                </a:solidFill>
              </a:rPr>
            </a:br>
            <a:endParaRPr lang="en-US" sz="1400" dirty="0">
              <a:solidFill>
                <a:schemeClr val="bg1"/>
              </a:solidFill>
            </a:endParaRPr>
          </a:p>
        </p:txBody>
      </p:sp>
      <p:pic>
        <p:nvPicPr>
          <p:cNvPr id="3" name="Picture 2">
            <a:hlinkClick r:id="rId4"/>
          </p:cNvPr>
          <p:cNvPicPr>
            <a:picLocks noChangeAspect="1"/>
          </p:cNvPicPr>
          <p:nvPr/>
        </p:nvPicPr>
        <p:blipFill>
          <a:blip r:embed="rId5"/>
          <a:stretch>
            <a:fillRect/>
          </a:stretch>
        </p:blipFill>
        <p:spPr>
          <a:xfrm>
            <a:off x="1830436" y="1629878"/>
            <a:ext cx="5483128" cy="4522949"/>
          </a:xfrm>
          <a:prstGeom prst="rect">
            <a:avLst/>
          </a:prstGeom>
        </p:spPr>
      </p:pic>
    </p:spTree>
    <p:extLst>
      <p:ext uri="{BB962C8B-B14F-4D97-AF65-F5344CB8AC3E}">
        <p14:creationId xmlns:p14="http://schemas.microsoft.com/office/powerpoint/2010/main" val="3899681265"/>
      </p:ext>
    </p:extLst>
  </p:cSld>
  <p:clrMapOvr>
    <a:masterClrMapping/>
  </p:clrMapOvr>
  <p:transition spd="slow">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Wisconsin Study</a:t>
            </a:r>
            <a:endParaRPr lang="en-US" dirty="0">
              <a:solidFill>
                <a:schemeClr val="bg1"/>
              </a:solidFill>
            </a:endParaRPr>
          </a:p>
        </p:txBody>
      </p:sp>
      <p:pic>
        <p:nvPicPr>
          <p:cNvPr id="3" name="Picture 2"/>
          <p:cNvPicPr>
            <a:picLocks noChangeAspect="1"/>
          </p:cNvPicPr>
          <p:nvPr/>
        </p:nvPicPr>
        <p:blipFill>
          <a:blip r:embed="rId3"/>
          <a:stretch>
            <a:fillRect/>
          </a:stretch>
        </p:blipFill>
        <p:spPr>
          <a:xfrm>
            <a:off x="211283" y="1667230"/>
            <a:ext cx="8721434" cy="4214955"/>
          </a:xfrm>
          <a:prstGeom prst="rect">
            <a:avLst/>
          </a:prstGeom>
        </p:spPr>
      </p:pic>
    </p:spTree>
    <p:extLst>
      <p:ext uri="{BB962C8B-B14F-4D97-AF65-F5344CB8AC3E}">
        <p14:creationId xmlns:p14="http://schemas.microsoft.com/office/powerpoint/2010/main" val="3739438526"/>
      </p:ext>
    </p:extLst>
  </p:cSld>
  <p:clrMapOvr>
    <a:masterClrMapping/>
  </p:clrMapOvr>
  <p:transition spd="slow">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12954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1F2264"/>
              </a:solidFill>
            </a:endParaRPr>
          </a:p>
        </p:txBody>
      </p:sp>
      <p:sp>
        <p:nvSpPr>
          <p:cNvPr id="2" name="Title 1"/>
          <p:cNvSpPr>
            <a:spLocks noGrp="1"/>
          </p:cNvSpPr>
          <p:nvPr>
            <p:ph type="title"/>
          </p:nvPr>
        </p:nvSpPr>
        <p:spPr>
          <a:xfrm>
            <a:off x="457200" y="122238"/>
            <a:ext cx="8229600" cy="1143000"/>
          </a:xfrm>
        </p:spPr>
        <p:txBody>
          <a:bodyPr/>
          <a:lstStyle/>
          <a:p>
            <a:r>
              <a:rPr lang="en-US" sz="3600" dirty="0" smtClean="0"/>
              <a:t/>
            </a:r>
            <a:br>
              <a:rPr lang="en-US" sz="3600" dirty="0" smtClean="0"/>
            </a:br>
            <a:r>
              <a:rPr lang="en-US" sz="3600" dirty="0" smtClean="0"/>
              <a:t> </a:t>
            </a:r>
            <a:r>
              <a:rPr lang="en-US" sz="2400" dirty="0" smtClean="0"/>
              <a:t>Tier 1 Strategies for Increasing Movement in Schools</a:t>
            </a:r>
            <a:endParaRPr lang="en-US" sz="2400" dirty="0"/>
          </a:p>
        </p:txBody>
      </p:sp>
      <p:sp>
        <p:nvSpPr>
          <p:cNvPr id="3" name="Content Placeholder 2"/>
          <p:cNvSpPr>
            <a:spLocks noGrp="1"/>
          </p:cNvSpPr>
          <p:nvPr>
            <p:ph sz="half" idx="1"/>
          </p:nvPr>
        </p:nvSpPr>
        <p:spPr>
          <a:xfrm>
            <a:off x="355599" y="1649185"/>
            <a:ext cx="7246203" cy="4764315"/>
          </a:xfrm>
        </p:spPr>
        <p:txBody>
          <a:bodyPr/>
          <a:lstStyle/>
          <a:p>
            <a:pPr marL="274320" indent="-274320">
              <a:spcAft>
                <a:spcPts val="1200"/>
              </a:spcAft>
            </a:pPr>
            <a:endParaRPr lang="en-US" sz="2600" i="1" dirty="0" smtClean="0">
              <a:solidFill>
                <a:schemeClr val="accent1"/>
              </a:solidFill>
            </a:endParaRPr>
          </a:p>
          <a:p>
            <a:endParaRPr lang="en-US" sz="1800" i="1" dirty="0" smtClean="0">
              <a:ln>
                <a:solidFill>
                  <a:srgbClr val="0C631B"/>
                </a:solidFill>
              </a:ln>
              <a:solidFill>
                <a:srgbClr val="156A5A"/>
              </a:solidFill>
            </a:endParaRPr>
          </a:p>
          <a:p>
            <a:pPr marL="274320" indent="-274320">
              <a:buNone/>
            </a:pPr>
            <a:endParaRPr lang="en-US" sz="2400" b="1" dirty="0" smtClean="0"/>
          </a:p>
          <a:p>
            <a:pPr marL="274320" indent="-274320"/>
            <a:endParaRPr lang="en-US" sz="2200" i="1" dirty="0" smtClean="0">
              <a:solidFill>
                <a:schemeClr val="accent1"/>
              </a:solidFill>
            </a:endParaRPr>
          </a:p>
          <a:p>
            <a:pPr marL="674370" lvl="1" indent="-274320"/>
            <a:endParaRPr lang="en-US" sz="2200" i="1" dirty="0" smtClean="0">
              <a:solidFill>
                <a:schemeClr val="accent1"/>
              </a:solidFill>
            </a:endParaRPr>
          </a:p>
          <a:p>
            <a:pPr marL="674370" lvl="1" indent="-274320"/>
            <a:endParaRPr lang="en-US" sz="2200" dirty="0">
              <a:solidFill>
                <a:schemeClr val="accent1"/>
              </a:solidFill>
            </a:endParaRPr>
          </a:p>
        </p:txBody>
      </p:sp>
      <p:pic>
        <p:nvPicPr>
          <p:cNvPr id="4" name="Picture 3"/>
          <p:cNvPicPr>
            <a:picLocks noChangeAspect="1"/>
          </p:cNvPicPr>
          <p:nvPr/>
        </p:nvPicPr>
        <p:blipFill>
          <a:blip r:embed="rId3"/>
          <a:stretch>
            <a:fillRect/>
          </a:stretch>
        </p:blipFill>
        <p:spPr>
          <a:xfrm>
            <a:off x="1140298" y="2012042"/>
            <a:ext cx="5962650" cy="4038600"/>
          </a:xfrm>
          <a:prstGeom prst="rect">
            <a:avLst/>
          </a:prstGeom>
        </p:spPr>
      </p:pic>
    </p:spTree>
    <p:extLst>
      <p:ext uri="{BB962C8B-B14F-4D97-AF65-F5344CB8AC3E}">
        <p14:creationId xmlns:p14="http://schemas.microsoft.com/office/powerpoint/2010/main" val="457642788"/>
      </p:ext>
    </p:extLst>
  </p:cSld>
  <p:clrMapOvr>
    <a:masterClrMapping/>
  </p:clrMapOvr>
  <p:transition spd="slow">
    <p:fade thruBlk="1"/>
  </p:transition>
  <p:timing>
    <p:tnLst>
      <p:par>
        <p:cTn id="1" dur="indefinite" restart="never" nodeType="tmRoot"/>
      </p:par>
    </p:tnLst>
  </p:timing>
</p:sld>
</file>

<file path=ppt/theme/theme1.xml><?xml version="1.0" encoding="utf-8"?>
<a:theme xmlns:a="http://schemas.openxmlformats.org/drawingml/2006/main" name="TS030002245">
  <a:themeElements>
    <a:clrScheme name="Custom 3">
      <a:dk1>
        <a:srgbClr val="0F1540"/>
      </a:dk1>
      <a:lt1>
        <a:srgbClr val="FFFFFF"/>
      </a:lt1>
      <a:dk2>
        <a:srgbClr val="59564B"/>
      </a:dk2>
      <a:lt2>
        <a:srgbClr val="DFDAC7"/>
      </a:lt2>
      <a:accent1>
        <a:srgbClr val="0C631B"/>
      </a:accent1>
      <a:accent2>
        <a:srgbClr val="EFAB16"/>
      </a:accent2>
      <a:accent3>
        <a:srgbClr val="78AC35"/>
      </a:accent3>
      <a:accent4>
        <a:srgbClr val="35ACA2"/>
      </a:accent4>
      <a:accent5>
        <a:srgbClr val="4083CF"/>
      </a:accent5>
      <a:accent6>
        <a:srgbClr val="0D335E"/>
      </a:accent6>
      <a:hlink>
        <a:srgbClr val="EF8E1C"/>
      </a:hlink>
      <a:folHlink>
        <a:srgbClr val="FEC60B"/>
      </a:folHlink>
    </a:clrScheme>
    <a:fontScheme name="Garamond Futura">
      <a:majorFont>
        <a:latin typeface="Garamond"/>
        <a:ea typeface=""/>
        <a:cs typeface=""/>
      </a:majorFont>
      <a:minorFont>
        <a:latin typeface="Futura B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3" ma:contentTypeDescription="Create a new document." ma:contentTypeScope="" ma:versionID="37d3ec2b48d53e45b233ad8f52fe1b11"/>
</file>

<file path=customXml/item3.xml><?xml version="1.0" encoding="utf-8"?>
<p:properties xmlns:p="http://schemas.microsoft.com/office/2006/metadata/properties" xmlns:xsi="http://www.w3.org/2001/XMLSchema-instance" xmlns:pc="http://schemas.microsoft.com/office/infopath/2007/PartnerControls"/>
</file>

<file path=customXml/itemProps1.xml><?xml version="1.0" encoding="utf-8"?>
<ds:datastoreItem xmlns:ds="http://schemas.openxmlformats.org/officeDocument/2006/customXml" ds:itemID="{D7208A54-2497-4F91-A889-8B71D4E10B0F}">
  <ds:schemaRefs>
    <ds:schemaRef ds:uri="http://schemas.microsoft.com/sharepoint/v3/contenttype/forms"/>
  </ds:schemaRefs>
</ds:datastoreItem>
</file>

<file path=customXml/itemProps2.xml><?xml version="1.0" encoding="utf-8"?>
<ds:datastoreItem xmlns:ds="http://schemas.openxmlformats.org/officeDocument/2006/customXml" ds:itemID="{3B44A275-7C7D-41A0-94DF-093C6988DB74}">
  <ds:schemaRefs>
    <ds:schemaRef ds:uri="http://schemas.microsoft.com/office/2006/metadata/contentType"/>
    <ds:schemaRef ds:uri="http://schemas.microsoft.com/office/2006/metadata/properties/metaAttributes"/>
  </ds:schemaRefs>
</ds:datastoreItem>
</file>

<file path=customXml/itemProps3.xml><?xml version="1.0" encoding="utf-8"?>
<ds:datastoreItem xmlns:ds="http://schemas.openxmlformats.org/officeDocument/2006/customXml" ds:itemID="{9C5B8C6D-0134-492D-96D6-F86F5BB3078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4487</TotalTime>
  <Words>351</Words>
  <Application>Microsoft Office PowerPoint</Application>
  <PresentationFormat>On-screen Show (4:3)</PresentationFormat>
  <Paragraphs>81</Paragraphs>
  <Slides>9</Slides>
  <Notes>9</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TS030002245</vt:lpstr>
      <vt:lpstr>Strategies to Support Resiliency and Address Trauma Among Youth </vt:lpstr>
      <vt:lpstr>  Agenda Overview</vt:lpstr>
      <vt:lpstr>WSCC</vt:lpstr>
      <vt:lpstr>DPI SSPW Resources</vt:lpstr>
      <vt:lpstr>School Mental Health Framework http://dpi.wi.gov/sspw/mental-health Kathryn Bush, DPI: School Psychology Consultant  </vt:lpstr>
      <vt:lpstr>Trauma-Sensitive Schools Learning Modules http://dpi.wi.gov/sspw/mental-health/trauma/modules Nic Dibble, DPI: School Social Work Consultant </vt:lpstr>
      <vt:lpstr>Active Schools: Core 4+ Eileen Hare, DPI: HE/PE/CSH Consultant http://dpi.wi.gov/sspw/physical-education  </vt:lpstr>
      <vt:lpstr>Wisconsin Study</vt:lpstr>
      <vt:lpstr>  Tier 1 Strategies for Increasing Movement in Schools</vt:lpstr>
    </vt:vector>
  </TitlesOfParts>
  <Company>State of Wisconsin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2010-11 MPS Corrective Action Requirements</dc:title>
  <dc:creator>Jeff Pertl</dc:creator>
  <cp:lastModifiedBy>Tracy Herlitzke</cp:lastModifiedBy>
  <cp:revision>230</cp:revision>
  <cp:lastPrinted>2016-12-05T14:04:10Z</cp:lastPrinted>
  <dcterms:created xsi:type="dcterms:W3CDTF">2011-08-03T18:08:34Z</dcterms:created>
  <dcterms:modified xsi:type="dcterms:W3CDTF">2016-12-05T19:10:40Z</dcterms:modified>
  <cp:category>Education</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TC300022459990</vt:lpwstr>
  </property>
  <property fmtid="{D5CDD505-2E9C-101B-9397-08002B2CF9AE}" pid="3" name="_AdHocReviewCycleID">
    <vt:i4>1944689278</vt:i4>
  </property>
  <property fmtid="{D5CDD505-2E9C-101B-9397-08002B2CF9AE}" pid="4" name="_NewReviewCycle">
    <vt:lpwstr/>
  </property>
  <property fmtid="{D5CDD505-2E9C-101B-9397-08002B2CF9AE}" pid="5" name="_EmailSubject">
    <vt:lpwstr>Handouts for the Building the Heart of Successful School Conference Due December 5</vt:lpwstr>
  </property>
  <property fmtid="{D5CDD505-2E9C-101B-9397-08002B2CF9AE}" pid="6" name="_AuthorEmail">
    <vt:lpwstr>Eileen.Hare@dpi.wi.gov</vt:lpwstr>
  </property>
  <property fmtid="{D5CDD505-2E9C-101B-9397-08002B2CF9AE}" pid="7" name="_AuthorEmailDisplayName">
    <vt:lpwstr>Hare, Eileen M.   DPI</vt:lpwstr>
  </property>
  <property fmtid="{D5CDD505-2E9C-101B-9397-08002B2CF9AE}" pid="8" name="_PreviousAdHocReviewCycleID">
    <vt:i4>-591057000</vt:i4>
  </property>
</Properties>
</file>