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Special Elite" panose="020B0604020202020204" charset="0"/>
      <p:regular r:id="rId16"/>
    </p:embeddedFont>
    <p:embeddedFont>
      <p:font typeface="Syncopate" panose="020B0604020202020204" charset="0"/>
      <p:regular r:id="rId17"/>
      <p:bold r:id="rId18"/>
    </p:embeddedFont>
    <p:embeddedFont>
      <p:font typeface="Oswald" panose="020B0604020202020204" charset="0"/>
      <p:regular r:id="rId19"/>
      <p:bold r:id="rId20"/>
    </p:embeddedFont>
    <p:embeddedFont>
      <p:font typeface="Righteous" panose="020B0604020202020204" charset="0"/>
      <p:regular r:id="rId21"/>
    </p:embeddedFont>
    <p:embeddedFont>
      <p:font typeface="Average" panose="020B0604020202020204" charset="0"/>
      <p:regular r:id="rId22"/>
    </p:embeddedFont>
    <p:embeddedFont>
      <p:font typeface="Impact" panose="020B080603090205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872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2690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KAvUrcnRfwU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641475"/>
            <a:ext cx="7801500" cy="207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Emotional Learning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At the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McFarland Elementary Campus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188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from Kindergarten Family Night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253125" y="895093"/>
            <a:ext cx="4470600" cy="4120206"/>
            <a:chOff x="253125" y="1023393"/>
            <a:chExt cx="4470600" cy="4120206"/>
          </a:xfrm>
        </p:grpSpPr>
        <p:sp>
          <p:nvSpPr>
            <p:cNvPr id="143" name="Shape 143"/>
            <p:cNvSpPr/>
            <p:nvPr/>
          </p:nvSpPr>
          <p:spPr>
            <a:xfrm>
              <a:off x="253125" y="1023399"/>
              <a:ext cx="4470600" cy="412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4" name="Shape 144"/>
            <p:cNvGrpSpPr/>
            <p:nvPr/>
          </p:nvGrpSpPr>
          <p:grpSpPr>
            <a:xfrm>
              <a:off x="253125" y="1023393"/>
              <a:ext cx="4291636" cy="4023519"/>
              <a:chOff x="380287" y="121600"/>
              <a:chExt cx="8336512" cy="6357275"/>
            </a:xfrm>
          </p:grpSpPr>
          <p:sp>
            <p:nvSpPr>
              <p:cNvPr id="145" name="Shape 145"/>
              <p:cNvSpPr/>
              <p:nvPr/>
            </p:nvSpPr>
            <p:spPr>
              <a:xfrm>
                <a:off x="1171200" y="4743975"/>
                <a:ext cx="2070000" cy="1734900"/>
              </a:xfrm>
              <a:prstGeom prst="rect">
                <a:avLst/>
              </a:prstGeom>
              <a:solidFill>
                <a:srgbClr val="5FCF2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171200" y="2817225"/>
                <a:ext cx="2070000" cy="1734900"/>
              </a:xfrm>
              <a:prstGeom prst="rect">
                <a:avLst/>
              </a:prstGeom>
              <a:solidFill>
                <a:srgbClr val="FFD966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47" name="Shape 14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12685" y="4841300"/>
                <a:ext cx="1403475" cy="1403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8" name="Shape 148"/>
              <p:cNvSpPr txBox="1"/>
              <p:nvPr/>
            </p:nvSpPr>
            <p:spPr>
              <a:xfrm>
                <a:off x="530400" y="5276846"/>
                <a:ext cx="560700" cy="8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3000" b="1"/>
                  <a:t>1</a:t>
                </a:r>
              </a:p>
            </p:txBody>
          </p:sp>
          <p:pic>
            <p:nvPicPr>
              <p:cNvPr id="149" name="Shape 149"/>
              <p:cNvPicPr preferRelativeResize="0"/>
              <p:nvPr/>
            </p:nvPicPr>
            <p:blipFill rotWithShape="1">
              <a:blip r:embed="rId4">
                <a:alphaModFix/>
              </a:blip>
              <a:srcRect l="10023" t="7605" r="9076" b="7128"/>
              <a:stretch/>
            </p:blipFill>
            <p:spPr>
              <a:xfrm>
                <a:off x="1512675" y="2949100"/>
                <a:ext cx="1403475" cy="1479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Shape 150"/>
              <p:cNvSpPr txBox="1"/>
              <p:nvPr/>
            </p:nvSpPr>
            <p:spPr>
              <a:xfrm>
                <a:off x="530400" y="3333258"/>
                <a:ext cx="560700" cy="8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3000" b="1"/>
                  <a:t>2</a:t>
                </a:r>
              </a:p>
            </p:txBody>
          </p:sp>
          <p:sp>
            <p:nvSpPr>
              <p:cNvPr id="151" name="Shape 151"/>
              <p:cNvSpPr txBox="1"/>
              <p:nvPr/>
            </p:nvSpPr>
            <p:spPr>
              <a:xfrm>
                <a:off x="530400" y="1400071"/>
                <a:ext cx="560700" cy="8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3000" b="1"/>
                  <a:t>3</a:t>
                </a:r>
              </a:p>
            </p:txBody>
          </p:sp>
          <p:sp>
            <p:nvSpPr>
              <p:cNvPr id="152" name="Shape 152"/>
              <p:cNvSpPr txBox="1"/>
              <p:nvPr/>
            </p:nvSpPr>
            <p:spPr>
              <a:xfrm>
                <a:off x="380287" y="225556"/>
                <a:ext cx="4281000" cy="5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r>
                  <a:rPr lang="en" b="1"/>
                  <a:t>When I feel like this...</a:t>
                </a:r>
              </a:p>
            </p:txBody>
          </p:sp>
          <p:sp>
            <p:nvSpPr>
              <p:cNvPr id="153" name="Shape 153"/>
              <p:cNvSpPr txBox="1"/>
              <p:nvPr/>
            </p:nvSpPr>
            <p:spPr>
              <a:xfrm>
                <a:off x="5283987" y="121600"/>
                <a:ext cx="2194799" cy="6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/>
                  <a:t>I can..</a:t>
                </a: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1171200" y="958837"/>
                <a:ext cx="2070000" cy="1734900"/>
              </a:xfrm>
              <a:prstGeom prst="rect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55" name="Shape 15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12662" y="1124562"/>
                <a:ext cx="1226852" cy="1403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Shape 156"/>
              <p:cNvSpPr/>
              <p:nvPr/>
            </p:nvSpPr>
            <p:spPr>
              <a:xfrm>
                <a:off x="3537000" y="969274"/>
                <a:ext cx="5179800" cy="17349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3537000" y="2821199"/>
                <a:ext cx="5179800" cy="17349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537000" y="4743974"/>
                <a:ext cx="5179800" cy="17349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59" name="Shape 159"/>
          <p:cNvPicPr preferRelativeResize="0"/>
          <p:nvPr/>
        </p:nvPicPr>
        <p:blipFill rotWithShape="1">
          <a:blip r:embed="rId6">
            <a:alphaModFix/>
          </a:blip>
          <a:srcRect l="11043" t="7016" r="12951" b="6471"/>
          <a:stretch/>
        </p:blipFill>
        <p:spPr>
          <a:xfrm>
            <a:off x="6111549" y="1434600"/>
            <a:ext cx="1854150" cy="27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1735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Parent Connection (cont.)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r="3081"/>
          <a:stretch/>
        </p:blipFill>
        <p:spPr>
          <a:xfrm>
            <a:off x="77150" y="1193375"/>
            <a:ext cx="2057224" cy="19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l="1370"/>
          <a:stretch/>
        </p:blipFill>
        <p:spPr>
          <a:xfrm>
            <a:off x="2196987" y="1185575"/>
            <a:ext cx="2207562" cy="185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r="3474"/>
          <a:stretch/>
        </p:blipFill>
        <p:spPr>
          <a:xfrm>
            <a:off x="4492787" y="1144762"/>
            <a:ext cx="2311974" cy="193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2999" y="1058663"/>
            <a:ext cx="2117049" cy="21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758100" y="3475675"/>
            <a:ext cx="7627800" cy="148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rgbClr val="1155CC"/>
                </a:solidFill>
                <a:highlight>
                  <a:srgbClr val="FFFFFF"/>
                </a:highlight>
                <a:hlinkClick r:id="rId7"/>
              </a:rPr>
              <a:t>https://www.youtube.com/watch?v=KAvUrcnRfwU&amp;feature=youtu.be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Challenges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/>
              <a:t>Generalization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/>
              <a:t>Student </a:t>
            </a:r>
            <a:r>
              <a:rPr lang="en" sz="2400" dirty="0"/>
              <a:t>Service Staff time and role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Future Work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Wisconsin School Mental Health Framework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Mindfulness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Generalization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Improved parent communication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McFarland Elementary Campus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800" y="12763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Approximately 500 students</a:t>
            </a:r>
          </a:p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Kindergarten through 2nd Grade</a:t>
            </a:r>
          </a:p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8 classrooms per grade level</a:t>
            </a:r>
          </a:p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Student Services staff</a:t>
            </a:r>
          </a:p>
          <a:p>
            <a:pPr marL="952500" lvl="1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Full-time School Social Worker</a:t>
            </a:r>
          </a:p>
          <a:p>
            <a:pPr marL="9525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Full-time School Psychologist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Universal SEL Practices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Second Step Curriculum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Research based curriculum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Focuses on feelings identification, emotions management, problem solving and bullying prevention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Includes Home Link activities for parents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Incorporated into PBIS Tiers 1 &amp;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Implementation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Life Skills Class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Taught by School Psychologist and School Social Worker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Half-hour per 6 day rotation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Taught in the homeroom with classroom teacher present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Parent letter and Home Link activity sent with the completion of each unit </a:t>
            </a:r>
          </a:p>
          <a:p>
            <a:pPr marL="8001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Incorporation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PBIS Tier I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“Rules for Listening” taught in Life Skills are also School Assembly expectations 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“Super Kind” Superhero → focus on compassion and empathy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 “Super Responsible” Superhero → focus on problem-solving and listen</a:t>
            </a:r>
          </a:p>
          <a:p>
            <a:pPr marL="8001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171825" y="205375"/>
            <a:ext cx="4695600" cy="13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76A5AF"/>
                </a:solidFill>
                <a:latin typeface="Righteous"/>
                <a:ea typeface="Righteous"/>
                <a:cs typeface="Righteous"/>
                <a:sym typeface="Righteous"/>
              </a:rPr>
              <a:t>Introducing…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76A5AF"/>
                </a:solidFill>
                <a:latin typeface="Righteous"/>
                <a:ea typeface="Righteous"/>
                <a:cs typeface="Righteous"/>
                <a:sym typeface="Righteous"/>
              </a:rPr>
              <a:t>Super Kind</a:t>
            </a: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9900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89" name="Shape 89" descr="Image result for superhero clip art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29" y="500350"/>
            <a:ext cx="3583300" cy="450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 rot="10800000">
            <a:off x="3191150" y="2014850"/>
            <a:ext cx="1601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4932350" y="1784675"/>
            <a:ext cx="2912100" cy="8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8E7CC3"/>
                </a:solidFill>
              </a:rPr>
              <a:t>She waits to speak and uses only kind words</a:t>
            </a:r>
          </a:p>
        </p:txBody>
      </p:sp>
      <p:cxnSp>
        <p:nvCxnSpPr>
          <p:cNvPr id="92" name="Shape 92"/>
          <p:cNvCxnSpPr/>
          <p:nvPr/>
        </p:nvCxnSpPr>
        <p:spPr>
          <a:xfrm rot="10800000">
            <a:off x="3253475" y="3077875"/>
            <a:ext cx="1601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3" name="Shape 93"/>
          <p:cNvSpPr txBox="1"/>
          <p:nvPr/>
        </p:nvSpPr>
        <p:spPr>
          <a:xfrm>
            <a:off x="4932350" y="2727625"/>
            <a:ext cx="3292200" cy="12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8E7CC3"/>
                </a:solidFill>
              </a:rPr>
              <a:t>Empathetic = understanding how others feel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8E7CC3"/>
                </a:solidFill>
              </a:rPr>
              <a:t>Compassionate = showing care for others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1379925" y="924200"/>
            <a:ext cx="711300" cy="465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" name="Shape 95"/>
          <p:cNvSpPr txBox="1"/>
          <p:nvPr/>
        </p:nvSpPr>
        <p:spPr>
          <a:xfrm>
            <a:off x="0" y="2341650"/>
            <a:ext cx="2912100" cy="4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8E7CC3"/>
                </a:solidFill>
              </a:rPr>
              <a:t>Takes care of others</a:t>
            </a:r>
          </a:p>
        </p:txBody>
      </p:sp>
      <p:cxnSp>
        <p:nvCxnSpPr>
          <p:cNvPr id="96" name="Shape 96"/>
          <p:cNvCxnSpPr/>
          <p:nvPr/>
        </p:nvCxnSpPr>
        <p:spPr>
          <a:xfrm rot="10800000">
            <a:off x="3666050" y="4591200"/>
            <a:ext cx="1601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" name="Shape 97"/>
          <p:cNvSpPr txBox="1"/>
          <p:nvPr/>
        </p:nvSpPr>
        <p:spPr>
          <a:xfrm>
            <a:off x="5374950" y="4288200"/>
            <a:ext cx="2912100" cy="6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8E7CC3"/>
                </a:solidFill>
              </a:rPr>
              <a:t>Keeps bubble space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2325" y="123775"/>
            <a:ext cx="2912100" cy="103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8E7CC3"/>
                </a:solidFill>
              </a:rPr>
              <a:t>Thinks about helping others and being a good friend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723125" y="2801850"/>
            <a:ext cx="1014600" cy="370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Incorporation (cont)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3000" dirty="0"/>
              <a:t>PBIS Tier II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Basic SAIG</a:t>
            </a:r>
          </a:p>
          <a:p>
            <a: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Utilizes relevant Second Step lessons and skills </a:t>
            </a:r>
          </a:p>
          <a:p>
            <a: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Julia Cook Books</a:t>
            </a:r>
          </a:p>
          <a:p>
            <a: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William Mulcahy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Intensive SAIG</a:t>
            </a:r>
          </a:p>
          <a:p>
            <a:pPr marL="1371600" lvl="2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Specific Skill Building Groups</a:t>
            </a:r>
          </a:p>
          <a:p>
            <a:pPr marL="1828800" lvl="3" indent="-35560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Lagging Skills Teacher </a:t>
            </a:r>
            <a:r>
              <a:rPr lang="en" sz="2000" dirty="0" smtClean="0"/>
              <a:t>Survey</a:t>
            </a:r>
          </a:p>
          <a:p>
            <a: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 smtClean="0"/>
              <a:t>Think Social</a:t>
            </a:r>
          </a:p>
          <a:p>
            <a:pPr marL="1828800" lvl="3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 smtClean="0"/>
              <a:t>Zones </a:t>
            </a:r>
            <a:r>
              <a:rPr lang="en" sz="2000" dirty="0"/>
              <a:t>of Regulation</a:t>
            </a:r>
          </a:p>
          <a:p>
            <a:pPr marL="1828800" lvl="3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000" dirty="0"/>
              <a:t>Incredible 5-point Scale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33250" y="223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Intensive SAIG Examples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233250" y="1220100"/>
            <a:ext cx="5469900" cy="2703300"/>
            <a:chOff x="548175" y="2358500"/>
            <a:chExt cx="5469900" cy="2703300"/>
          </a:xfrm>
        </p:grpSpPr>
        <p:sp>
          <p:nvSpPr>
            <p:cNvPr id="112" name="Shape 112"/>
            <p:cNvSpPr/>
            <p:nvPr/>
          </p:nvSpPr>
          <p:spPr>
            <a:xfrm>
              <a:off x="548175" y="2358500"/>
              <a:ext cx="5469900" cy="2703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>
              <a:off x="548175" y="2358500"/>
              <a:ext cx="5353450" cy="2420975"/>
              <a:chOff x="233250" y="1976100"/>
              <a:chExt cx="5353450" cy="2420975"/>
            </a:xfrm>
          </p:grpSpPr>
          <p:pic>
            <p:nvPicPr>
              <p:cNvPr id="114" name="Shape 114" descr="CalmDownStepsStrip.jp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33250" y="3328578"/>
                <a:ext cx="5353450" cy="10684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Shape 115"/>
              <p:cNvSpPr txBox="1"/>
              <p:nvPr/>
            </p:nvSpPr>
            <p:spPr>
              <a:xfrm>
                <a:off x="334037" y="1976100"/>
                <a:ext cx="2349900" cy="37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r>
                  <a:rPr lang="en" sz="1800">
                    <a:latin typeface="Special Elite"/>
                    <a:ea typeface="Special Elite"/>
                    <a:cs typeface="Special Elite"/>
                    <a:sym typeface="Special Elite"/>
                  </a:rPr>
                  <a:t>I’m Feeling...</a:t>
                </a:r>
              </a:p>
            </p:txBody>
          </p:sp>
          <p:sp>
            <p:nvSpPr>
              <p:cNvPr id="116" name="Shape 116"/>
              <p:cNvSpPr txBox="1"/>
              <p:nvPr/>
            </p:nvSpPr>
            <p:spPr>
              <a:xfrm>
                <a:off x="285355" y="3029053"/>
                <a:ext cx="1538100" cy="37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l" rtl="0">
                  <a:spcBef>
                    <a:spcPts val="0"/>
                  </a:spcBef>
                  <a:buNone/>
                </a:pPr>
                <a:r>
                  <a:rPr lang="en" sz="1800">
                    <a:latin typeface="Special Elite"/>
                    <a:ea typeface="Special Elite"/>
                    <a:cs typeface="Special Elite"/>
                    <a:sym typeface="Special Elite"/>
                  </a:rPr>
                  <a:t>I should...</a:t>
                </a:r>
              </a:p>
            </p:txBody>
          </p:sp>
          <p:pic>
            <p:nvPicPr>
              <p:cNvPr id="117" name="Shape 11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0273" y="2463318"/>
                <a:ext cx="350045" cy="3768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Shape 1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18656" y="2380055"/>
                <a:ext cx="504756" cy="54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Shape 11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141762" y="2306765"/>
                <a:ext cx="640947" cy="6899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Shape 12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984533" y="2180698"/>
                <a:ext cx="807232" cy="8297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Shape 12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092575" y="2107420"/>
                <a:ext cx="906980" cy="9763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2" name="Shape 122"/>
          <p:cNvSpPr/>
          <p:nvPr/>
        </p:nvSpPr>
        <p:spPr>
          <a:xfrm>
            <a:off x="5889950" y="115875"/>
            <a:ext cx="3114300" cy="491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5948275" y="0"/>
            <a:ext cx="2904299" cy="4910100"/>
            <a:chOff x="5948275" y="0"/>
            <a:chExt cx="2904299" cy="4910100"/>
          </a:xfrm>
        </p:grpSpPr>
        <p:sp>
          <p:nvSpPr>
            <p:cNvPr id="124" name="Shape 124"/>
            <p:cNvSpPr txBox="1"/>
            <p:nvPr/>
          </p:nvSpPr>
          <p:spPr>
            <a:xfrm>
              <a:off x="5948275" y="0"/>
              <a:ext cx="2904299" cy="491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b" anchorCtr="0">
              <a:noAutofit/>
            </a:bodyPr>
            <a:lstStyle/>
            <a:p>
              <a:pPr lvl="0" algn="l" rtl="0">
                <a:lnSpc>
                  <a:spcPct val="100000"/>
                </a:lnSpc>
                <a:spcBef>
                  <a:spcPts val="0"/>
                </a:spcBef>
                <a:buNone/>
              </a:pPr>
              <a:endParaRPr sz="1800">
                <a:latin typeface="Impact"/>
                <a:ea typeface="Impact"/>
                <a:cs typeface="Impact"/>
                <a:sym typeface="Impact"/>
              </a:endParaRPr>
            </a:p>
            <a:p>
              <a:pPr marL="457200" lvl="0" indent="-228600" rtl="0">
                <a:lnSpc>
                  <a:spcPct val="100000"/>
                </a:lnSpc>
                <a:spcBef>
                  <a:spcPts val="0"/>
                </a:spcBef>
                <a:buFont typeface="Impact"/>
                <a:buAutoNum type="arabicPeriod"/>
              </a:pPr>
              <a:r>
                <a:rPr lang="en">
                  <a:latin typeface="Impact"/>
                  <a:ea typeface="Impact"/>
                  <a:cs typeface="Impact"/>
                  <a:sym typeface="Impact"/>
                </a:rPr>
                <a:t>Stop. Name My Feeling. Calm Down</a:t>
              </a:r>
            </a:p>
            <a:p>
              <a:pPr lvl="0" rtl="0">
                <a:lnSpc>
                  <a:spcPct val="200000"/>
                </a:lnSpc>
                <a:spcBef>
                  <a:spcPts val="0"/>
                </a:spcBef>
                <a:buNone/>
              </a:pPr>
              <a:endParaRPr>
                <a:latin typeface="Impact"/>
                <a:ea typeface="Impact"/>
                <a:cs typeface="Impact"/>
                <a:sym typeface="Impact"/>
              </a:endParaRPr>
            </a:p>
            <a:p>
              <a:pPr lvl="0" rtl="0">
                <a:lnSpc>
                  <a:spcPct val="200000"/>
                </a:lnSpc>
                <a:spcBef>
                  <a:spcPts val="0"/>
                </a:spcBef>
                <a:buNone/>
              </a:pPr>
              <a:endParaRPr>
                <a:latin typeface="Impact"/>
                <a:ea typeface="Impact"/>
                <a:cs typeface="Impact"/>
                <a:sym typeface="Impact"/>
              </a:endParaRPr>
            </a:p>
            <a:p>
              <a:pPr marL="457200" lvl="0" indent="-228600" rtl="0">
                <a:lnSpc>
                  <a:spcPct val="200000"/>
                </a:lnSpc>
                <a:spcBef>
                  <a:spcPts val="0"/>
                </a:spcBef>
                <a:buFont typeface="Impact"/>
                <a:buAutoNum type="arabicPeriod"/>
              </a:pPr>
              <a:r>
                <a:rPr lang="en">
                  <a:latin typeface="Impact"/>
                  <a:ea typeface="Impact"/>
                  <a:cs typeface="Impact"/>
                  <a:sym typeface="Impact"/>
                </a:rPr>
                <a:t>Belly Breathe</a:t>
              </a:r>
            </a:p>
            <a:p>
              <a:pPr lvl="0" rtl="0">
                <a:lnSpc>
                  <a:spcPct val="200000"/>
                </a:lnSpc>
                <a:spcBef>
                  <a:spcPts val="0"/>
                </a:spcBef>
                <a:buNone/>
              </a:pPr>
              <a:endParaRPr>
                <a:latin typeface="Impact"/>
                <a:ea typeface="Impact"/>
                <a:cs typeface="Impact"/>
                <a:sym typeface="Impact"/>
              </a:endParaRPr>
            </a:p>
            <a:p>
              <a:pPr marL="457200" lvl="0" indent="-228600" rtl="0">
                <a:lnSpc>
                  <a:spcPct val="200000"/>
                </a:lnSpc>
                <a:spcBef>
                  <a:spcPts val="0"/>
                </a:spcBef>
                <a:buFont typeface="Impact"/>
                <a:buAutoNum type="arabicPeriod"/>
              </a:pPr>
              <a:r>
                <a:rPr lang="en">
                  <a:latin typeface="Impact"/>
                  <a:ea typeface="Impact"/>
                  <a:cs typeface="Impact"/>
                  <a:sym typeface="Impact"/>
                </a:rPr>
                <a:t>Take 5</a:t>
              </a:r>
            </a:p>
            <a:p>
              <a:pPr lvl="0" rtl="0">
                <a:lnSpc>
                  <a:spcPct val="200000"/>
                </a:lnSpc>
                <a:spcBef>
                  <a:spcPts val="0"/>
                </a:spcBef>
                <a:buNone/>
              </a:pPr>
              <a:endParaRPr>
                <a:latin typeface="Impact"/>
                <a:ea typeface="Impact"/>
                <a:cs typeface="Impact"/>
                <a:sym typeface="Impact"/>
              </a:endParaRPr>
            </a:p>
            <a:p>
              <a:pPr marL="457200" lvl="0" indent="-228600" rtl="0">
                <a:lnSpc>
                  <a:spcPct val="200000"/>
                </a:lnSpc>
                <a:spcBef>
                  <a:spcPts val="0"/>
                </a:spcBef>
                <a:buFont typeface="Impact"/>
                <a:buAutoNum type="arabicPeriod"/>
              </a:pPr>
              <a:r>
                <a:rPr lang="en">
                  <a:latin typeface="Impact"/>
                  <a:ea typeface="Impact"/>
                  <a:cs typeface="Impact"/>
                  <a:sym typeface="Impact"/>
                </a:rPr>
                <a:t>Count</a:t>
              </a:r>
            </a:p>
            <a:p>
              <a:pPr lvl="0" rtl="0">
                <a:lnSpc>
                  <a:spcPct val="200000"/>
                </a:lnSpc>
                <a:spcBef>
                  <a:spcPts val="0"/>
                </a:spcBef>
                <a:buNone/>
              </a:pPr>
              <a:endParaRPr>
                <a:latin typeface="Impact"/>
                <a:ea typeface="Impact"/>
                <a:cs typeface="Impact"/>
                <a:sym typeface="Impact"/>
              </a:endParaRPr>
            </a:p>
            <a:p>
              <a:pPr marL="457200" lvl="0" indent="-228600" rtl="0">
                <a:lnSpc>
                  <a:spcPct val="200000"/>
                </a:lnSpc>
                <a:spcBef>
                  <a:spcPts val="0"/>
                </a:spcBef>
                <a:buFont typeface="Impact"/>
                <a:buAutoNum type="arabicPeriod"/>
              </a:pPr>
              <a:r>
                <a:rPr lang="en">
                  <a:latin typeface="Impact"/>
                  <a:ea typeface="Impact"/>
                  <a:cs typeface="Impact"/>
                  <a:sym typeface="Impact"/>
                </a:rPr>
                <a:t>Visualize</a:t>
              </a:r>
            </a:p>
          </p:txBody>
        </p:sp>
        <p:pic>
          <p:nvPicPr>
            <p:cNvPr id="125" name="Shape 125"/>
            <p:cNvPicPr preferRelativeResize="0"/>
            <p:nvPr/>
          </p:nvPicPr>
          <p:blipFill rotWithShape="1">
            <a:blip r:embed="rId9">
              <a:alphaModFix/>
            </a:blip>
            <a:srcRect t="76660" b="3030"/>
            <a:stretch/>
          </p:blipFill>
          <p:spPr>
            <a:xfrm>
              <a:off x="6573724" y="1030378"/>
              <a:ext cx="1874477" cy="472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Shape 126"/>
            <p:cNvPicPr preferRelativeResize="0"/>
            <p:nvPr/>
          </p:nvPicPr>
          <p:blipFill rotWithShape="1">
            <a:blip r:embed="rId10">
              <a:alphaModFix/>
            </a:blip>
            <a:srcRect l="23747" t="17249" r="23504" b="23290"/>
            <a:stretch/>
          </p:blipFill>
          <p:spPr>
            <a:xfrm>
              <a:off x="7611514" y="1817550"/>
              <a:ext cx="563899" cy="795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Shape 127" descr="Take5Breathing.png"/>
            <p:cNvPicPr preferRelativeResize="0"/>
            <p:nvPr/>
          </p:nvPicPr>
          <p:blipFill rotWithShape="1">
            <a:blip r:embed="rId11">
              <a:alphaModFix/>
            </a:blip>
            <a:srcRect l="12281" t="48025" r="17739" b="4733"/>
            <a:stretch/>
          </p:blipFill>
          <p:spPr>
            <a:xfrm>
              <a:off x="7437296" y="2730132"/>
              <a:ext cx="859556" cy="79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/>
            <p:nvPr/>
          </p:nvSpPr>
          <p:spPr>
            <a:xfrm>
              <a:off x="7437296" y="4012199"/>
              <a:ext cx="1329000" cy="795900"/>
            </a:xfrm>
            <a:prstGeom prst="cloudCallout">
              <a:avLst>
                <a:gd name="adj1" fmla="val -33059"/>
                <a:gd name="adj2" fmla="val 78271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9" name="Shape 129"/>
            <p:cNvPicPr preferRelativeResize="0"/>
            <p:nvPr/>
          </p:nvPicPr>
          <p:blipFill rotWithShape="1">
            <a:blip r:embed="rId12">
              <a:alphaModFix/>
            </a:blip>
            <a:srcRect l="3970" t="4180" r="4117" b="10684"/>
            <a:stretch/>
          </p:blipFill>
          <p:spPr>
            <a:xfrm>
              <a:off x="7880337" y="4174061"/>
              <a:ext cx="442903" cy="4721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Shape 130"/>
          <p:cNvSpPr txBox="1"/>
          <p:nvPr/>
        </p:nvSpPr>
        <p:spPr>
          <a:xfrm>
            <a:off x="7359525" y="3533975"/>
            <a:ext cx="1201200" cy="3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ighteous"/>
                <a:ea typeface="Righteous"/>
                <a:cs typeface="Righteous"/>
                <a:sym typeface="Righteous"/>
              </a:rPr>
              <a:t>1, 2, 3, 4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Parent Connection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622300" cy="3991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Home Link Activities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Parent Letters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Kindergarten Parent Night “Strategies for Challenging Behaviors and Strong Feelings”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Incorporated Second Step emotion management strategies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Information from the Center on the Social and Emotional Foundations for Early Learning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400" dirty="0"/>
              <a:t>Using videos v. emails to reach parents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348</Words>
  <Application>Microsoft Office PowerPoint</Application>
  <PresentationFormat>On-screen Show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Special Elite</vt:lpstr>
      <vt:lpstr>Syncopate</vt:lpstr>
      <vt:lpstr>Oswald</vt:lpstr>
      <vt:lpstr>Righteous</vt:lpstr>
      <vt:lpstr>Courier New</vt:lpstr>
      <vt:lpstr>Average</vt:lpstr>
      <vt:lpstr>Impact</vt:lpstr>
      <vt:lpstr>slate</vt:lpstr>
      <vt:lpstr>Social Emotional Learning  At the McFarland Elementary Campus</vt:lpstr>
      <vt:lpstr>McFarland Elementary Campus</vt:lpstr>
      <vt:lpstr>Universal SEL Practices</vt:lpstr>
      <vt:lpstr>Implementation</vt:lpstr>
      <vt:lpstr>Incorporation</vt:lpstr>
      <vt:lpstr>PowerPoint Presentation</vt:lpstr>
      <vt:lpstr>Incorporation (cont)</vt:lpstr>
      <vt:lpstr>Intensive SAIG Examples</vt:lpstr>
      <vt:lpstr>Parent Connection</vt:lpstr>
      <vt:lpstr>Examples from Kindergarten Family Night </vt:lpstr>
      <vt:lpstr>Parent Connection (cont.)</vt:lpstr>
      <vt:lpstr>Challenges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  At the McFarland Elementary Campus</dc:title>
  <dc:creator>HlavacL</dc:creator>
  <cp:lastModifiedBy>Tracy Herlitzke</cp:lastModifiedBy>
  <cp:revision>2</cp:revision>
  <dcterms:modified xsi:type="dcterms:W3CDTF">2016-12-05T17:50:30Z</dcterms:modified>
</cp:coreProperties>
</file>