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9" r:id="rId3"/>
    <p:sldId id="260" r:id="rId4"/>
    <p:sldId id="258" r:id="rId5"/>
    <p:sldId id="261" r:id="rId6"/>
    <p:sldId id="262" r:id="rId7"/>
    <p:sldId id="257" r:id="rId8"/>
    <p:sldId id="263" r:id="rId9"/>
    <p:sldId id="271" r:id="rId10"/>
    <p:sldId id="265" r:id="rId11"/>
    <p:sldId id="270" r:id="rId12"/>
    <p:sldId id="273" r:id="rId13"/>
    <p:sldId id="267" r:id="rId14"/>
    <p:sldId id="264" r:id="rId15"/>
    <p:sldId id="266" r:id="rId16"/>
    <p:sldId id="268" r:id="rId17"/>
    <p:sldId id="269" r:id="rId18"/>
    <p:sldId id="272" r:id="rId19"/>
    <p:sldId id="274" r:id="rId20"/>
    <p:sldId id="275" r:id="rId21"/>
    <p:sldId id="276"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8" d="100"/>
          <a:sy n="118" d="100"/>
        </p:scale>
        <p:origin x="-1422" y="-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CA756D-2EFC-473D-8FF4-A2C634333CFE}" type="datetimeFigureOut">
              <a:rPr lang="en-US" smtClean="0"/>
              <a:t>12/5/2016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E6AC0E-E939-4765-939D-A38CCA12E273}" type="slidenum">
              <a:rPr lang="en-US" smtClean="0"/>
              <a:t>‹#›</a:t>
            </a:fld>
            <a:endParaRPr lang="en-US"/>
          </a:p>
        </p:txBody>
      </p:sp>
    </p:spTree>
    <p:extLst>
      <p:ext uri="{BB962C8B-B14F-4D97-AF65-F5344CB8AC3E}">
        <p14:creationId xmlns:p14="http://schemas.microsoft.com/office/powerpoint/2010/main" val="2066615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6AC0E-E939-4765-939D-A38CCA12E273}" type="slidenum">
              <a:rPr lang="en-US" smtClean="0"/>
              <a:t>1</a:t>
            </a:fld>
            <a:endParaRPr lang="en-US"/>
          </a:p>
        </p:txBody>
      </p:sp>
    </p:spTree>
    <p:extLst>
      <p:ext uri="{BB962C8B-B14F-4D97-AF65-F5344CB8AC3E}">
        <p14:creationId xmlns:p14="http://schemas.microsoft.com/office/powerpoint/2010/main" val="2950300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6AC0E-E939-4765-939D-A38CCA12E273}" type="slidenum">
              <a:rPr lang="en-US" smtClean="0"/>
              <a:t>10</a:t>
            </a:fld>
            <a:endParaRPr lang="en-US"/>
          </a:p>
        </p:txBody>
      </p:sp>
    </p:spTree>
    <p:extLst>
      <p:ext uri="{BB962C8B-B14F-4D97-AF65-F5344CB8AC3E}">
        <p14:creationId xmlns:p14="http://schemas.microsoft.com/office/powerpoint/2010/main" val="2406371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6AC0E-E939-4765-939D-A38CCA12E273}" type="slidenum">
              <a:rPr lang="en-US" smtClean="0"/>
              <a:t>11</a:t>
            </a:fld>
            <a:endParaRPr lang="en-US"/>
          </a:p>
        </p:txBody>
      </p:sp>
    </p:spTree>
    <p:extLst>
      <p:ext uri="{BB962C8B-B14F-4D97-AF65-F5344CB8AC3E}">
        <p14:creationId xmlns:p14="http://schemas.microsoft.com/office/powerpoint/2010/main" val="2129026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6AC0E-E939-4765-939D-A38CCA12E273}" type="slidenum">
              <a:rPr lang="en-US" smtClean="0"/>
              <a:t>12</a:t>
            </a:fld>
            <a:endParaRPr lang="en-US"/>
          </a:p>
        </p:txBody>
      </p:sp>
    </p:spTree>
    <p:extLst>
      <p:ext uri="{BB962C8B-B14F-4D97-AF65-F5344CB8AC3E}">
        <p14:creationId xmlns:p14="http://schemas.microsoft.com/office/powerpoint/2010/main" val="516772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6AC0E-E939-4765-939D-A38CCA12E273}" type="slidenum">
              <a:rPr lang="en-US" smtClean="0"/>
              <a:t>13</a:t>
            </a:fld>
            <a:endParaRPr lang="en-US"/>
          </a:p>
        </p:txBody>
      </p:sp>
    </p:spTree>
    <p:extLst>
      <p:ext uri="{BB962C8B-B14F-4D97-AF65-F5344CB8AC3E}">
        <p14:creationId xmlns:p14="http://schemas.microsoft.com/office/powerpoint/2010/main" val="2661075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6AC0E-E939-4765-939D-A38CCA12E273}" type="slidenum">
              <a:rPr lang="en-US" smtClean="0"/>
              <a:t>14</a:t>
            </a:fld>
            <a:endParaRPr lang="en-US"/>
          </a:p>
        </p:txBody>
      </p:sp>
    </p:spTree>
    <p:extLst>
      <p:ext uri="{BB962C8B-B14F-4D97-AF65-F5344CB8AC3E}">
        <p14:creationId xmlns:p14="http://schemas.microsoft.com/office/powerpoint/2010/main" val="2060011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6AC0E-E939-4765-939D-A38CCA12E273}" type="slidenum">
              <a:rPr lang="en-US" smtClean="0"/>
              <a:t>15</a:t>
            </a:fld>
            <a:endParaRPr lang="en-US"/>
          </a:p>
        </p:txBody>
      </p:sp>
    </p:spTree>
    <p:extLst>
      <p:ext uri="{BB962C8B-B14F-4D97-AF65-F5344CB8AC3E}">
        <p14:creationId xmlns:p14="http://schemas.microsoft.com/office/powerpoint/2010/main" val="2462705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6AC0E-E939-4765-939D-A38CCA12E273}" type="slidenum">
              <a:rPr lang="en-US" smtClean="0"/>
              <a:t>16</a:t>
            </a:fld>
            <a:endParaRPr lang="en-US"/>
          </a:p>
        </p:txBody>
      </p:sp>
    </p:spTree>
    <p:extLst>
      <p:ext uri="{BB962C8B-B14F-4D97-AF65-F5344CB8AC3E}">
        <p14:creationId xmlns:p14="http://schemas.microsoft.com/office/powerpoint/2010/main" val="3914774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6AC0E-E939-4765-939D-A38CCA12E273}" type="slidenum">
              <a:rPr lang="en-US" smtClean="0"/>
              <a:t>17</a:t>
            </a:fld>
            <a:endParaRPr lang="en-US"/>
          </a:p>
        </p:txBody>
      </p:sp>
    </p:spTree>
    <p:extLst>
      <p:ext uri="{BB962C8B-B14F-4D97-AF65-F5344CB8AC3E}">
        <p14:creationId xmlns:p14="http://schemas.microsoft.com/office/powerpoint/2010/main" val="1869889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6AC0E-E939-4765-939D-A38CCA12E273}" type="slidenum">
              <a:rPr lang="en-US" smtClean="0"/>
              <a:t>18</a:t>
            </a:fld>
            <a:endParaRPr lang="en-US"/>
          </a:p>
        </p:txBody>
      </p:sp>
    </p:spTree>
    <p:extLst>
      <p:ext uri="{BB962C8B-B14F-4D97-AF65-F5344CB8AC3E}">
        <p14:creationId xmlns:p14="http://schemas.microsoft.com/office/powerpoint/2010/main" val="830815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6AC0E-E939-4765-939D-A38CCA12E273}" type="slidenum">
              <a:rPr lang="en-US" smtClean="0"/>
              <a:t>19</a:t>
            </a:fld>
            <a:endParaRPr lang="en-US"/>
          </a:p>
        </p:txBody>
      </p:sp>
    </p:spTree>
    <p:extLst>
      <p:ext uri="{BB962C8B-B14F-4D97-AF65-F5344CB8AC3E}">
        <p14:creationId xmlns:p14="http://schemas.microsoft.com/office/powerpoint/2010/main" val="1623670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6AC0E-E939-4765-939D-A38CCA12E273}" type="slidenum">
              <a:rPr lang="en-US" smtClean="0"/>
              <a:t>2</a:t>
            </a:fld>
            <a:endParaRPr lang="en-US"/>
          </a:p>
        </p:txBody>
      </p:sp>
    </p:spTree>
    <p:extLst>
      <p:ext uri="{BB962C8B-B14F-4D97-AF65-F5344CB8AC3E}">
        <p14:creationId xmlns:p14="http://schemas.microsoft.com/office/powerpoint/2010/main" val="2944211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6AC0E-E939-4765-939D-A38CCA12E273}" type="slidenum">
              <a:rPr lang="en-US" smtClean="0"/>
              <a:t>20</a:t>
            </a:fld>
            <a:endParaRPr lang="en-US"/>
          </a:p>
        </p:txBody>
      </p:sp>
    </p:spTree>
    <p:extLst>
      <p:ext uri="{BB962C8B-B14F-4D97-AF65-F5344CB8AC3E}">
        <p14:creationId xmlns:p14="http://schemas.microsoft.com/office/powerpoint/2010/main" val="439665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6AC0E-E939-4765-939D-A38CCA12E273}" type="slidenum">
              <a:rPr lang="en-US" smtClean="0"/>
              <a:t>21</a:t>
            </a:fld>
            <a:endParaRPr lang="en-US"/>
          </a:p>
        </p:txBody>
      </p:sp>
    </p:spTree>
    <p:extLst>
      <p:ext uri="{BB962C8B-B14F-4D97-AF65-F5344CB8AC3E}">
        <p14:creationId xmlns:p14="http://schemas.microsoft.com/office/powerpoint/2010/main" val="1573443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6AC0E-E939-4765-939D-A38CCA12E273}" type="slidenum">
              <a:rPr lang="en-US" smtClean="0"/>
              <a:t>3</a:t>
            </a:fld>
            <a:endParaRPr lang="en-US"/>
          </a:p>
        </p:txBody>
      </p:sp>
    </p:spTree>
    <p:extLst>
      <p:ext uri="{BB962C8B-B14F-4D97-AF65-F5344CB8AC3E}">
        <p14:creationId xmlns:p14="http://schemas.microsoft.com/office/powerpoint/2010/main" val="3349796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6AC0E-E939-4765-939D-A38CCA12E273}" type="slidenum">
              <a:rPr lang="en-US" smtClean="0"/>
              <a:t>4</a:t>
            </a:fld>
            <a:endParaRPr lang="en-US"/>
          </a:p>
        </p:txBody>
      </p:sp>
    </p:spTree>
    <p:extLst>
      <p:ext uri="{BB962C8B-B14F-4D97-AF65-F5344CB8AC3E}">
        <p14:creationId xmlns:p14="http://schemas.microsoft.com/office/powerpoint/2010/main" val="1583410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6AC0E-E939-4765-939D-A38CCA12E273}" type="slidenum">
              <a:rPr lang="en-US" smtClean="0"/>
              <a:t>5</a:t>
            </a:fld>
            <a:endParaRPr lang="en-US"/>
          </a:p>
        </p:txBody>
      </p:sp>
    </p:spTree>
    <p:extLst>
      <p:ext uri="{BB962C8B-B14F-4D97-AF65-F5344CB8AC3E}">
        <p14:creationId xmlns:p14="http://schemas.microsoft.com/office/powerpoint/2010/main" val="1252552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6AC0E-E939-4765-939D-A38CCA12E273}" type="slidenum">
              <a:rPr lang="en-US" smtClean="0"/>
              <a:t>6</a:t>
            </a:fld>
            <a:endParaRPr lang="en-US"/>
          </a:p>
        </p:txBody>
      </p:sp>
    </p:spTree>
    <p:extLst>
      <p:ext uri="{BB962C8B-B14F-4D97-AF65-F5344CB8AC3E}">
        <p14:creationId xmlns:p14="http://schemas.microsoft.com/office/powerpoint/2010/main" val="1787522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6AC0E-E939-4765-939D-A38CCA12E273}" type="slidenum">
              <a:rPr lang="en-US" smtClean="0"/>
              <a:t>7</a:t>
            </a:fld>
            <a:endParaRPr lang="en-US"/>
          </a:p>
        </p:txBody>
      </p:sp>
    </p:spTree>
    <p:extLst>
      <p:ext uri="{BB962C8B-B14F-4D97-AF65-F5344CB8AC3E}">
        <p14:creationId xmlns:p14="http://schemas.microsoft.com/office/powerpoint/2010/main" val="561269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6AC0E-E939-4765-939D-A38CCA12E273}" type="slidenum">
              <a:rPr lang="en-US" smtClean="0"/>
              <a:t>8</a:t>
            </a:fld>
            <a:endParaRPr lang="en-US"/>
          </a:p>
        </p:txBody>
      </p:sp>
    </p:spTree>
    <p:extLst>
      <p:ext uri="{BB962C8B-B14F-4D97-AF65-F5344CB8AC3E}">
        <p14:creationId xmlns:p14="http://schemas.microsoft.com/office/powerpoint/2010/main" val="3336015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6AC0E-E939-4765-939D-A38CCA12E273}" type="slidenum">
              <a:rPr lang="en-US" smtClean="0"/>
              <a:t>9</a:t>
            </a:fld>
            <a:endParaRPr lang="en-US"/>
          </a:p>
        </p:txBody>
      </p:sp>
    </p:spTree>
    <p:extLst>
      <p:ext uri="{BB962C8B-B14F-4D97-AF65-F5344CB8AC3E}">
        <p14:creationId xmlns:p14="http://schemas.microsoft.com/office/powerpoint/2010/main" val="625668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0C4993-2D85-4BA7-B0CE-235C96B8C764}" type="datetimeFigureOut">
              <a:rPr lang="en-US" smtClean="0"/>
              <a:t>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956F4-5DB9-40E4-8EF1-A48874E99887}" type="slidenum">
              <a:rPr lang="en-US" smtClean="0"/>
              <a:t>‹#›</a:t>
            </a:fld>
            <a:endParaRPr lang="en-US"/>
          </a:p>
        </p:txBody>
      </p:sp>
    </p:spTree>
    <p:extLst>
      <p:ext uri="{BB962C8B-B14F-4D97-AF65-F5344CB8AC3E}">
        <p14:creationId xmlns:p14="http://schemas.microsoft.com/office/powerpoint/2010/main" val="2615754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C4993-2D85-4BA7-B0CE-235C96B8C764}" type="datetimeFigureOut">
              <a:rPr lang="en-US" smtClean="0"/>
              <a:t>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956F4-5DB9-40E4-8EF1-A48874E99887}" type="slidenum">
              <a:rPr lang="en-US" smtClean="0"/>
              <a:t>‹#›</a:t>
            </a:fld>
            <a:endParaRPr lang="en-US"/>
          </a:p>
        </p:txBody>
      </p:sp>
    </p:spTree>
    <p:extLst>
      <p:ext uri="{BB962C8B-B14F-4D97-AF65-F5344CB8AC3E}">
        <p14:creationId xmlns:p14="http://schemas.microsoft.com/office/powerpoint/2010/main" val="1451383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C4993-2D85-4BA7-B0CE-235C96B8C764}" type="datetimeFigureOut">
              <a:rPr lang="en-US" smtClean="0"/>
              <a:t>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956F4-5DB9-40E4-8EF1-A48874E99887}" type="slidenum">
              <a:rPr lang="en-US" smtClean="0"/>
              <a:t>‹#›</a:t>
            </a:fld>
            <a:endParaRPr lang="en-US"/>
          </a:p>
        </p:txBody>
      </p:sp>
    </p:spTree>
    <p:extLst>
      <p:ext uri="{BB962C8B-B14F-4D97-AF65-F5344CB8AC3E}">
        <p14:creationId xmlns:p14="http://schemas.microsoft.com/office/powerpoint/2010/main" val="1646548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C4993-2D85-4BA7-B0CE-235C96B8C764}" type="datetimeFigureOut">
              <a:rPr lang="en-US" smtClean="0"/>
              <a:t>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956F4-5DB9-40E4-8EF1-A48874E99887}" type="slidenum">
              <a:rPr lang="en-US" smtClean="0"/>
              <a:t>‹#›</a:t>
            </a:fld>
            <a:endParaRPr lang="en-US"/>
          </a:p>
        </p:txBody>
      </p:sp>
    </p:spTree>
    <p:extLst>
      <p:ext uri="{BB962C8B-B14F-4D97-AF65-F5344CB8AC3E}">
        <p14:creationId xmlns:p14="http://schemas.microsoft.com/office/powerpoint/2010/main" val="2986350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0C4993-2D85-4BA7-B0CE-235C96B8C764}" type="datetimeFigureOut">
              <a:rPr lang="en-US" smtClean="0"/>
              <a:t>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956F4-5DB9-40E4-8EF1-A48874E99887}" type="slidenum">
              <a:rPr lang="en-US" smtClean="0"/>
              <a:t>‹#›</a:t>
            </a:fld>
            <a:endParaRPr lang="en-US"/>
          </a:p>
        </p:txBody>
      </p:sp>
    </p:spTree>
    <p:extLst>
      <p:ext uri="{BB962C8B-B14F-4D97-AF65-F5344CB8AC3E}">
        <p14:creationId xmlns:p14="http://schemas.microsoft.com/office/powerpoint/2010/main" val="1716180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0C4993-2D85-4BA7-B0CE-235C96B8C764}" type="datetimeFigureOut">
              <a:rPr lang="en-US" smtClean="0"/>
              <a:t>12/5/2016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956F4-5DB9-40E4-8EF1-A48874E99887}" type="slidenum">
              <a:rPr lang="en-US" smtClean="0"/>
              <a:t>‹#›</a:t>
            </a:fld>
            <a:endParaRPr lang="en-US"/>
          </a:p>
        </p:txBody>
      </p:sp>
    </p:spTree>
    <p:extLst>
      <p:ext uri="{BB962C8B-B14F-4D97-AF65-F5344CB8AC3E}">
        <p14:creationId xmlns:p14="http://schemas.microsoft.com/office/powerpoint/2010/main" val="3994239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0C4993-2D85-4BA7-B0CE-235C96B8C764}" type="datetimeFigureOut">
              <a:rPr lang="en-US" smtClean="0"/>
              <a:t>12/5/2016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1956F4-5DB9-40E4-8EF1-A48874E99887}" type="slidenum">
              <a:rPr lang="en-US" smtClean="0"/>
              <a:t>‹#›</a:t>
            </a:fld>
            <a:endParaRPr lang="en-US"/>
          </a:p>
        </p:txBody>
      </p:sp>
    </p:spTree>
    <p:extLst>
      <p:ext uri="{BB962C8B-B14F-4D97-AF65-F5344CB8AC3E}">
        <p14:creationId xmlns:p14="http://schemas.microsoft.com/office/powerpoint/2010/main" val="4115350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0C4993-2D85-4BA7-B0CE-235C96B8C764}" type="datetimeFigureOut">
              <a:rPr lang="en-US" smtClean="0"/>
              <a:t>12/5/2016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1956F4-5DB9-40E4-8EF1-A48874E99887}" type="slidenum">
              <a:rPr lang="en-US" smtClean="0"/>
              <a:t>‹#›</a:t>
            </a:fld>
            <a:endParaRPr lang="en-US"/>
          </a:p>
        </p:txBody>
      </p:sp>
    </p:spTree>
    <p:extLst>
      <p:ext uri="{BB962C8B-B14F-4D97-AF65-F5344CB8AC3E}">
        <p14:creationId xmlns:p14="http://schemas.microsoft.com/office/powerpoint/2010/main" val="2622073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0C4993-2D85-4BA7-B0CE-235C96B8C764}" type="datetimeFigureOut">
              <a:rPr lang="en-US" smtClean="0"/>
              <a:t>12/5/2016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1956F4-5DB9-40E4-8EF1-A48874E99887}" type="slidenum">
              <a:rPr lang="en-US" smtClean="0"/>
              <a:t>‹#›</a:t>
            </a:fld>
            <a:endParaRPr lang="en-US"/>
          </a:p>
        </p:txBody>
      </p:sp>
    </p:spTree>
    <p:extLst>
      <p:ext uri="{BB962C8B-B14F-4D97-AF65-F5344CB8AC3E}">
        <p14:creationId xmlns:p14="http://schemas.microsoft.com/office/powerpoint/2010/main" val="3749971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0C4993-2D85-4BA7-B0CE-235C96B8C764}" type="datetimeFigureOut">
              <a:rPr lang="en-US" smtClean="0"/>
              <a:t>12/5/2016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956F4-5DB9-40E4-8EF1-A48874E99887}" type="slidenum">
              <a:rPr lang="en-US" smtClean="0"/>
              <a:t>‹#›</a:t>
            </a:fld>
            <a:endParaRPr lang="en-US"/>
          </a:p>
        </p:txBody>
      </p:sp>
    </p:spTree>
    <p:extLst>
      <p:ext uri="{BB962C8B-B14F-4D97-AF65-F5344CB8AC3E}">
        <p14:creationId xmlns:p14="http://schemas.microsoft.com/office/powerpoint/2010/main" val="3286121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0C4993-2D85-4BA7-B0CE-235C96B8C764}" type="datetimeFigureOut">
              <a:rPr lang="en-US" smtClean="0"/>
              <a:t>12/5/2016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956F4-5DB9-40E4-8EF1-A48874E99887}" type="slidenum">
              <a:rPr lang="en-US" smtClean="0"/>
              <a:t>‹#›</a:t>
            </a:fld>
            <a:endParaRPr lang="en-US"/>
          </a:p>
        </p:txBody>
      </p:sp>
    </p:spTree>
    <p:extLst>
      <p:ext uri="{BB962C8B-B14F-4D97-AF65-F5344CB8AC3E}">
        <p14:creationId xmlns:p14="http://schemas.microsoft.com/office/powerpoint/2010/main" val="3156134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0C4993-2D85-4BA7-B0CE-235C96B8C764}" type="datetimeFigureOut">
              <a:rPr lang="en-US" smtClean="0"/>
              <a:t>12/5/2016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956F4-5DB9-40E4-8EF1-A48874E99887}" type="slidenum">
              <a:rPr lang="en-US" smtClean="0"/>
              <a:t>‹#›</a:t>
            </a:fld>
            <a:endParaRPr lang="en-US"/>
          </a:p>
        </p:txBody>
      </p:sp>
    </p:spTree>
    <p:extLst>
      <p:ext uri="{BB962C8B-B14F-4D97-AF65-F5344CB8AC3E}">
        <p14:creationId xmlns:p14="http://schemas.microsoft.com/office/powerpoint/2010/main" val="2074481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84166"/>
            <a:ext cx="8839200" cy="6689668"/>
          </a:xfrm>
          <a:prstGeom prst="rect">
            <a:avLst/>
          </a:prstGeom>
        </p:spPr>
      </p:pic>
    </p:spTree>
    <p:extLst>
      <p:ext uri="{BB962C8B-B14F-4D97-AF65-F5344CB8AC3E}">
        <p14:creationId xmlns:p14="http://schemas.microsoft.com/office/powerpoint/2010/main" val="20925522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52400"/>
            <a:ext cx="8610600" cy="707886"/>
          </a:xfrm>
          <a:prstGeom prst="rect">
            <a:avLst/>
          </a:prstGeom>
          <a:noFill/>
        </p:spPr>
        <p:txBody>
          <a:bodyPr wrap="square" rtlCol="0">
            <a:spAutoFit/>
          </a:bodyPr>
          <a:lstStyle/>
          <a:p>
            <a:pPr algn="ctr"/>
            <a:r>
              <a:rPr lang="en-US" sz="4000" dirty="0" smtClean="0"/>
              <a:t>Above and Beyond Highlight Video</a:t>
            </a:r>
            <a:endParaRPr lang="en-US" sz="4000" dirty="0"/>
          </a:p>
        </p:txBody>
      </p:sp>
      <p:pic>
        <p:nvPicPr>
          <p:cNvPr id="2" name="Above and Beyond Highlight For Heart of Matte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9259"/>
            <a:ext cx="9144000" cy="5139484"/>
          </a:xfrm>
          <a:prstGeom prst="rect">
            <a:avLst/>
          </a:prstGeom>
        </p:spPr>
      </p:pic>
    </p:spTree>
    <p:extLst>
      <p:ext uri="{BB962C8B-B14F-4D97-AF65-F5344CB8AC3E}">
        <p14:creationId xmlns:p14="http://schemas.microsoft.com/office/powerpoint/2010/main" val="28931879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Above and Beyond T-Shirts</a:t>
            </a:r>
            <a:endParaRPr lang="en-US" dirty="0"/>
          </a:p>
        </p:txBody>
      </p:sp>
      <p:sp>
        <p:nvSpPr>
          <p:cNvPr id="3" name="Content Placeholder 2"/>
          <p:cNvSpPr>
            <a:spLocks noGrp="1"/>
          </p:cNvSpPr>
          <p:nvPr>
            <p:ph idx="1"/>
          </p:nvPr>
        </p:nvSpPr>
        <p:spPr>
          <a:xfrm>
            <a:off x="457200" y="1600200"/>
            <a:ext cx="3810000" cy="4525963"/>
          </a:xfrm>
        </p:spPr>
        <p:txBody>
          <a:bodyPr>
            <a:normAutofit fontScale="92500" lnSpcReduction="10000"/>
          </a:bodyPr>
          <a:lstStyle/>
          <a:p>
            <a:r>
              <a:rPr lang="en-US" dirty="0" smtClean="0"/>
              <a:t>Students who were selected as members of the group were given an Above and Beyond t-shirt to be identified as positive substance free role models to other students and the community</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1371600"/>
            <a:ext cx="3251200" cy="24384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5099" y="4114800"/>
            <a:ext cx="3349569" cy="1905000"/>
          </a:xfrm>
          <a:prstGeom prst="rect">
            <a:avLst/>
          </a:prstGeom>
        </p:spPr>
      </p:pic>
    </p:spTree>
    <p:extLst>
      <p:ext uri="{BB962C8B-B14F-4D97-AF65-F5344CB8AC3E}">
        <p14:creationId xmlns:p14="http://schemas.microsoft.com/office/powerpoint/2010/main" val="22183134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5410200" cy="1143000"/>
          </a:xfrm>
        </p:spPr>
        <p:txBody>
          <a:bodyPr/>
          <a:lstStyle/>
          <a:p>
            <a:r>
              <a:rPr lang="en-US" dirty="0" smtClean="0"/>
              <a:t>Monthly Meetings</a:t>
            </a:r>
            <a:endParaRPr lang="en-US" dirty="0"/>
          </a:p>
        </p:txBody>
      </p:sp>
      <p:sp>
        <p:nvSpPr>
          <p:cNvPr id="3" name="Content Placeholder 2"/>
          <p:cNvSpPr>
            <a:spLocks noGrp="1"/>
          </p:cNvSpPr>
          <p:nvPr>
            <p:ph idx="1"/>
          </p:nvPr>
        </p:nvSpPr>
        <p:spPr>
          <a:xfrm>
            <a:off x="400050" y="1318426"/>
            <a:ext cx="4267200" cy="3657600"/>
          </a:xfrm>
        </p:spPr>
        <p:txBody>
          <a:bodyPr>
            <a:normAutofit fontScale="77500" lnSpcReduction="20000"/>
          </a:bodyPr>
          <a:lstStyle/>
          <a:p>
            <a:r>
              <a:rPr lang="en-US" dirty="0" smtClean="0"/>
              <a:t>The purpose is to have the students who have similar values bond and interact with each other</a:t>
            </a:r>
          </a:p>
          <a:p>
            <a:endParaRPr lang="en-US" dirty="0" smtClean="0"/>
          </a:p>
          <a:p>
            <a:r>
              <a:rPr lang="en-US" dirty="0" smtClean="0"/>
              <a:t>Planning for activities</a:t>
            </a:r>
          </a:p>
          <a:p>
            <a:endParaRPr lang="en-US" dirty="0" smtClean="0"/>
          </a:p>
          <a:p>
            <a:r>
              <a:rPr lang="en-US" dirty="0" smtClean="0"/>
              <a:t>Most students missing this year was 4 - Food is the motivator</a:t>
            </a:r>
          </a:p>
          <a:p>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4572000"/>
            <a:ext cx="1600200" cy="21336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5257800"/>
            <a:ext cx="4286250" cy="1476375"/>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34357"/>
          <a:stretch/>
        </p:blipFill>
        <p:spPr>
          <a:xfrm>
            <a:off x="5486400" y="304800"/>
            <a:ext cx="2819400" cy="1388061"/>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1600" y="1861351"/>
            <a:ext cx="3429000" cy="2571750"/>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27604" r="31845"/>
          <a:stretch/>
        </p:blipFill>
        <p:spPr>
          <a:xfrm>
            <a:off x="7391400" y="4572000"/>
            <a:ext cx="1536868" cy="2133600"/>
          </a:xfrm>
          <a:prstGeom prst="rect">
            <a:avLst/>
          </a:prstGeom>
        </p:spPr>
      </p:pic>
    </p:spTree>
    <p:extLst>
      <p:ext uri="{BB962C8B-B14F-4D97-AF65-F5344CB8AC3E}">
        <p14:creationId xmlns:p14="http://schemas.microsoft.com/office/powerpoint/2010/main" val="1547207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lstStyle/>
          <a:p>
            <a:r>
              <a:rPr lang="en-US" dirty="0" smtClean="0"/>
              <a:t>Above and Beyond Website</a:t>
            </a:r>
            <a:endParaRPr lang="en-US" dirty="0"/>
          </a:p>
        </p:txBody>
      </p:sp>
      <p:sp>
        <p:nvSpPr>
          <p:cNvPr id="3" name="Content Placeholder 2"/>
          <p:cNvSpPr>
            <a:spLocks noGrp="1"/>
          </p:cNvSpPr>
          <p:nvPr>
            <p:ph idx="1"/>
          </p:nvPr>
        </p:nvSpPr>
        <p:spPr>
          <a:xfrm>
            <a:off x="152400" y="838200"/>
            <a:ext cx="5638800" cy="4525963"/>
          </a:xfrm>
        </p:spPr>
        <p:txBody>
          <a:bodyPr>
            <a:normAutofit fontScale="92500" lnSpcReduction="10000"/>
          </a:bodyPr>
          <a:lstStyle/>
          <a:p>
            <a:r>
              <a:rPr lang="en-US" dirty="0" smtClean="0"/>
              <a:t>Website is updated regularly with activities and announcements about Above and Beyond</a:t>
            </a:r>
          </a:p>
          <a:p>
            <a:r>
              <a:rPr lang="en-US" dirty="0"/>
              <a:t>ofsimpsonclassroom.weebly.com/above-and-beyond.html</a:t>
            </a:r>
          </a:p>
          <a:p>
            <a:r>
              <a:rPr lang="en-US" dirty="0" smtClean="0"/>
              <a:t>QR Code and website on stickers (we put the stickers everywhere – popcorn bags, things that were sent home, student treats etc.)</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838200"/>
            <a:ext cx="2944812"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4320" t="11499" r="10598" b="9407"/>
          <a:stretch/>
        </p:blipFill>
        <p:spPr>
          <a:xfrm rot="5400000">
            <a:off x="2066319" y="5308078"/>
            <a:ext cx="1520216" cy="1385656"/>
          </a:xfrm>
          <a:prstGeom prst="rect">
            <a:avLst/>
          </a:prstGeom>
        </p:spPr>
      </p:pic>
    </p:spTree>
    <p:extLst>
      <p:ext uri="{BB962C8B-B14F-4D97-AF65-F5344CB8AC3E}">
        <p14:creationId xmlns:p14="http://schemas.microsoft.com/office/powerpoint/2010/main" val="3749227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592"/>
            <a:ext cx="8229600" cy="1143000"/>
          </a:xfrm>
        </p:spPr>
        <p:txBody>
          <a:bodyPr>
            <a:normAutofit/>
          </a:bodyPr>
          <a:lstStyle/>
          <a:p>
            <a:r>
              <a:rPr lang="en-US" dirty="0" smtClean="0"/>
              <a:t>‘Thunder Clap’ Recognition</a:t>
            </a:r>
            <a:endParaRPr lang="en-US" dirty="0"/>
          </a:p>
        </p:txBody>
      </p:sp>
      <p:sp>
        <p:nvSpPr>
          <p:cNvPr id="3" name="Content Placeholder 2"/>
          <p:cNvSpPr>
            <a:spLocks noGrp="1"/>
          </p:cNvSpPr>
          <p:nvPr>
            <p:ph idx="1"/>
          </p:nvPr>
        </p:nvSpPr>
        <p:spPr>
          <a:xfrm>
            <a:off x="381000" y="1143000"/>
            <a:ext cx="4800600" cy="5486400"/>
          </a:xfrm>
        </p:spPr>
        <p:txBody>
          <a:bodyPr>
            <a:normAutofit fontScale="77500" lnSpcReduction="20000"/>
          </a:bodyPr>
          <a:lstStyle/>
          <a:p>
            <a:r>
              <a:rPr lang="en-US" dirty="0" smtClean="0"/>
              <a:t>Thunder Clap Recognition</a:t>
            </a:r>
          </a:p>
          <a:p>
            <a:pPr lvl="1"/>
            <a:r>
              <a:rPr lang="en-US" dirty="0" smtClean="0"/>
              <a:t>Bulletin Board</a:t>
            </a:r>
          </a:p>
          <a:p>
            <a:pPr lvl="1"/>
            <a:r>
              <a:rPr lang="en-US" dirty="0" smtClean="0"/>
              <a:t>Website Principal Tweet</a:t>
            </a:r>
          </a:p>
          <a:p>
            <a:pPr lvl="1"/>
            <a:r>
              <a:rPr lang="en-US" dirty="0" smtClean="0"/>
              <a:t>Normally the website is at 300-400 ‘unique users’ but on Mondays when we update this section we go well above 1,000</a:t>
            </a:r>
          </a:p>
          <a:p>
            <a:pPr lvl="1"/>
            <a:r>
              <a:rPr lang="en-US" dirty="0" smtClean="0"/>
              <a:t>Thunder Clap recognition highlight activities the student is involved in, their reason for the importance of being a good role model, their reason for the importance of staying away from drugs and alcohol, positive quotes about the student from peers and staff, hometown heroes and why they are proud of Osseo-Fairchild as a community</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7215" y="1143000"/>
            <a:ext cx="3352800" cy="5055530"/>
          </a:xfrm>
          <a:prstGeom prst="rect">
            <a:avLst/>
          </a:prstGeom>
        </p:spPr>
      </p:pic>
    </p:spTree>
    <p:extLst>
      <p:ext uri="{BB962C8B-B14F-4D97-AF65-F5344CB8AC3E}">
        <p14:creationId xmlns:p14="http://schemas.microsoft.com/office/powerpoint/2010/main" val="14813407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837"/>
            <a:ext cx="8229600" cy="1143000"/>
          </a:xfrm>
        </p:spPr>
        <p:txBody>
          <a:bodyPr/>
          <a:lstStyle/>
          <a:p>
            <a:r>
              <a:rPr lang="en-US" dirty="0" smtClean="0"/>
              <a:t>‘Thunder Roles’ Posters</a:t>
            </a:r>
            <a:endParaRPr lang="en-US" dirty="0"/>
          </a:p>
        </p:txBody>
      </p:sp>
      <p:sp>
        <p:nvSpPr>
          <p:cNvPr id="3" name="Content Placeholder 2"/>
          <p:cNvSpPr>
            <a:spLocks noGrp="1"/>
          </p:cNvSpPr>
          <p:nvPr>
            <p:ph idx="1"/>
          </p:nvPr>
        </p:nvSpPr>
        <p:spPr>
          <a:xfrm>
            <a:off x="457200" y="1371600"/>
            <a:ext cx="4800600" cy="5105400"/>
          </a:xfrm>
        </p:spPr>
        <p:txBody>
          <a:bodyPr>
            <a:normAutofit fontScale="77500" lnSpcReduction="20000"/>
          </a:bodyPr>
          <a:lstStyle/>
          <a:p>
            <a:r>
              <a:rPr lang="en-US" dirty="0" smtClean="0"/>
              <a:t>Students selected for the posters are nominated by their peers as good role models (the list is then sent to staff for input)</a:t>
            </a:r>
          </a:p>
          <a:p>
            <a:r>
              <a:rPr lang="en-US" dirty="0" smtClean="0"/>
              <a:t>In 2015 we did 3 separate posters (one for each sport season)</a:t>
            </a:r>
          </a:p>
          <a:p>
            <a:r>
              <a:rPr lang="en-US" dirty="0" smtClean="0"/>
              <a:t>In 2016 we did a sport poster and an activities poster because the students felt that the activities (clubs) were being over shadowed by the sports</a:t>
            </a:r>
          </a:p>
          <a:p>
            <a:r>
              <a:rPr lang="en-US" dirty="0" smtClean="0"/>
              <a:t>Printed standard posters and enlarged posters for display by the gymnasium</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1143000"/>
            <a:ext cx="3556000" cy="2667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5122" y="3886200"/>
            <a:ext cx="1870272" cy="2890421"/>
          </a:xfrm>
          <a:prstGeom prst="rect">
            <a:avLst/>
          </a:prstGeom>
        </p:spPr>
      </p:pic>
    </p:spTree>
    <p:extLst>
      <p:ext uri="{BB962C8B-B14F-4D97-AF65-F5344CB8AC3E}">
        <p14:creationId xmlns:p14="http://schemas.microsoft.com/office/powerpoint/2010/main" val="6505462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852"/>
            <a:ext cx="8229600" cy="943252"/>
          </a:xfrm>
        </p:spPr>
        <p:txBody>
          <a:bodyPr>
            <a:normAutofit fontScale="90000"/>
          </a:bodyPr>
          <a:lstStyle/>
          <a:p>
            <a:r>
              <a:rPr lang="en-US" dirty="0" smtClean="0"/>
              <a:t>Interaction With Elementary Schools</a:t>
            </a:r>
            <a:endParaRPr lang="en-US" dirty="0"/>
          </a:p>
        </p:txBody>
      </p:sp>
      <p:sp>
        <p:nvSpPr>
          <p:cNvPr id="3" name="Content Placeholder 2"/>
          <p:cNvSpPr>
            <a:spLocks noGrp="1"/>
          </p:cNvSpPr>
          <p:nvPr>
            <p:ph idx="1"/>
          </p:nvPr>
        </p:nvSpPr>
        <p:spPr>
          <a:xfrm>
            <a:off x="406892" y="1143000"/>
            <a:ext cx="4572000" cy="4724400"/>
          </a:xfrm>
        </p:spPr>
        <p:txBody>
          <a:bodyPr>
            <a:normAutofit fontScale="92500"/>
          </a:bodyPr>
          <a:lstStyle/>
          <a:p>
            <a:r>
              <a:rPr lang="en-US" dirty="0" smtClean="0"/>
              <a:t>Osseo Elementary 2015 ‘Character Building Day’</a:t>
            </a:r>
          </a:p>
          <a:p>
            <a:endParaRPr lang="en-US" dirty="0" smtClean="0"/>
          </a:p>
          <a:p>
            <a:r>
              <a:rPr lang="en-US" dirty="0" smtClean="0"/>
              <a:t>Osseo Elementary 2016 ‘PBIS Assembly’ Speaking</a:t>
            </a:r>
          </a:p>
          <a:p>
            <a:endParaRPr lang="en-US" dirty="0" smtClean="0"/>
          </a:p>
          <a:p>
            <a:r>
              <a:rPr lang="en-US" dirty="0" smtClean="0"/>
              <a:t>Fairchild Elementary 2016 ‘PBIS Loyalty Assembly’ Speaking and Activities</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9555" y="4191000"/>
            <a:ext cx="4030133" cy="226695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810956" y="1088254"/>
            <a:ext cx="1828800" cy="13716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315200" y="1066800"/>
            <a:ext cx="1828800" cy="13716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7400" y="2374777"/>
            <a:ext cx="2089378" cy="1567034"/>
          </a:xfrm>
          <a:prstGeom prst="rect">
            <a:avLst/>
          </a:prstGeom>
        </p:spPr>
      </p:pic>
    </p:spTree>
    <p:extLst>
      <p:ext uri="{BB962C8B-B14F-4D97-AF65-F5344CB8AC3E}">
        <p14:creationId xmlns:p14="http://schemas.microsoft.com/office/powerpoint/2010/main" val="11526818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Spirit Shirts</a:t>
            </a:r>
            <a:endParaRPr lang="en-US" dirty="0"/>
          </a:p>
        </p:txBody>
      </p:sp>
      <p:sp>
        <p:nvSpPr>
          <p:cNvPr id="3" name="Content Placeholder 2"/>
          <p:cNvSpPr>
            <a:spLocks noGrp="1"/>
          </p:cNvSpPr>
          <p:nvPr>
            <p:ph idx="1"/>
          </p:nvPr>
        </p:nvSpPr>
        <p:spPr>
          <a:xfrm>
            <a:off x="457200" y="1397000"/>
            <a:ext cx="3657600" cy="5029200"/>
          </a:xfrm>
        </p:spPr>
        <p:txBody>
          <a:bodyPr>
            <a:normAutofit fontScale="85000" lnSpcReduction="10000"/>
          </a:bodyPr>
          <a:lstStyle/>
          <a:p>
            <a:r>
              <a:rPr lang="en-US" dirty="0" smtClean="0"/>
              <a:t>Students Pay $5 for a spirit shirt that will get that student into all regular season home events for free as a way to emphasize school related activities as healthy and substance free activities (also where AODA information is available)</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066800"/>
            <a:ext cx="4267200" cy="5689600"/>
          </a:xfrm>
          <a:prstGeom prst="rect">
            <a:avLst/>
          </a:prstGeom>
        </p:spPr>
      </p:pic>
    </p:spTree>
    <p:extLst>
      <p:ext uri="{BB962C8B-B14F-4D97-AF65-F5344CB8AC3E}">
        <p14:creationId xmlns:p14="http://schemas.microsoft.com/office/powerpoint/2010/main" val="31415955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769" y="0"/>
            <a:ext cx="4343400" cy="1143000"/>
          </a:xfrm>
        </p:spPr>
        <p:txBody>
          <a:bodyPr>
            <a:normAutofit fontScale="90000"/>
          </a:bodyPr>
          <a:lstStyle/>
          <a:p>
            <a:r>
              <a:rPr lang="en-US" dirty="0" smtClean="0"/>
              <a:t>AODA Event Nights</a:t>
            </a:r>
            <a:endParaRPr lang="en-US" dirty="0"/>
          </a:p>
        </p:txBody>
      </p:sp>
      <p:sp>
        <p:nvSpPr>
          <p:cNvPr id="3" name="Content Placeholder 2"/>
          <p:cNvSpPr>
            <a:spLocks noGrp="1"/>
          </p:cNvSpPr>
          <p:nvPr>
            <p:ph idx="1"/>
          </p:nvPr>
        </p:nvSpPr>
        <p:spPr>
          <a:xfrm>
            <a:off x="304800" y="1066800"/>
            <a:ext cx="4267200" cy="5715000"/>
          </a:xfrm>
        </p:spPr>
        <p:txBody>
          <a:bodyPr>
            <a:normAutofit fontScale="62500" lnSpcReduction="20000"/>
          </a:bodyPr>
          <a:lstStyle/>
          <a:p>
            <a:r>
              <a:rPr lang="en-US" dirty="0" smtClean="0"/>
              <a:t>In 2015 we had an AODA Event night where students got in free to games and we had highlights about the Above and Beyond group and AODA information available (367 students at the football game, 80 at the volleyball game and  an average of 125 at the basketball games – we also did wrestling but it was a free admission event already)</a:t>
            </a:r>
          </a:p>
          <a:p>
            <a:pPr marL="0" indent="0">
              <a:buNone/>
            </a:pPr>
            <a:endParaRPr lang="en-US" dirty="0" smtClean="0"/>
          </a:p>
          <a:p>
            <a:r>
              <a:rPr lang="en-US" dirty="0" smtClean="0"/>
              <a:t>​In 2016 we chose to do the first event nights at 2 basketball games (one girls game and one boys game)</a:t>
            </a:r>
          </a:p>
          <a:p>
            <a:pPr lvl="1"/>
            <a:r>
              <a:rPr lang="en-US" dirty="0" smtClean="0"/>
              <a:t>Hometown Heroes Recognized</a:t>
            </a:r>
          </a:p>
          <a:p>
            <a:pPr lvl="1"/>
            <a:r>
              <a:rPr lang="en-US" dirty="0" smtClean="0"/>
              <a:t>Giveaways</a:t>
            </a:r>
          </a:p>
          <a:p>
            <a:pPr lvl="1"/>
            <a:r>
              <a:rPr lang="en-US" dirty="0" smtClean="0"/>
              <a:t>Above and Beyond Wall</a:t>
            </a:r>
          </a:p>
          <a:p>
            <a:pPr lvl="1"/>
            <a:r>
              <a:rPr lang="en-US" dirty="0" smtClean="0"/>
              <a:t>Popcorn Bags with AB Stickers</a:t>
            </a:r>
          </a:p>
          <a:p>
            <a:pPr lvl="1"/>
            <a:r>
              <a:rPr lang="en-US" dirty="0" smtClean="0"/>
              <a:t>Treats with AB Stickers</a:t>
            </a:r>
          </a:p>
          <a:p>
            <a:pPr lvl="1"/>
            <a:r>
              <a:rPr lang="en-US" dirty="0" smtClean="0"/>
              <a:t>Announcement at Halftime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8769" y="800098"/>
            <a:ext cx="1343026" cy="179070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5025" y="5002845"/>
            <a:ext cx="2362200" cy="177165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5911" y="762000"/>
            <a:ext cx="1371600" cy="1828800"/>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9012" b="14131"/>
          <a:stretch/>
        </p:blipFill>
        <p:spPr>
          <a:xfrm rot="5400000">
            <a:off x="5968751" y="778399"/>
            <a:ext cx="1752601" cy="1796002"/>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48602" y="4992487"/>
            <a:ext cx="2374037" cy="1780528"/>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t="14012" b="34830"/>
          <a:stretch/>
        </p:blipFill>
        <p:spPr>
          <a:xfrm>
            <a:off x="4505911" y="2895600"/>
            <a:ext cx="4530818" cy="1738390"/>
          </a:xfrm>
          <a:prstGeom prst="rect">
            <a:avLst/>
          </a:prstGeom>
        </p:spPr>
      </p:pic>
    </p:spTree>
    <p:extLst>
      <p:ext uri="{BB962C8B-B14F-4D97-AF65-F5344CB8AC3E}">
        <p14:creationId xmlns:p14="http://schemas.microsoft.com/office/powerpoint/2010/main" val="15067759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915"/>
            <a:ext cx="8229600" cy="1143000"/>
          </a:xfrm>
        </p:spPr>
        <p:txBody>
          <a:bodyPr/>
          <a:lstStyle/>
          <a:p>
            <a:r>
              <a:rPr lang="en-US" dirty="0" smtClean="0"/>
              <a:t>High School Valentines</a:t>
            </a:r>
            <a:endParaRPr lang="en-US" dirty="0"/>
          </a:p>
        </p:txBody>
      </p:sp>
      <p:sp>
        <p:nvSpPr>
          <p:cNvPr id="3" name="Content Placeholder 2"/>
          <p:cNvSpPr>
            <a:spLocks noGrp="1"/>
          </p:cNvSpPr>
          <p:nvPr>
            <p:ph idx="1"/>
          </p:nvPr>
        </p:nvSpPr>
        <p:spPr>
          <a:xfrm>
            <a:off x="457200" y="1333500"/>
            <a:ext cx="3810000" cy="5105400"/>
          </a:xfrm>
        </p:spPr>
        <p:txBody>
          <a:bodyPr>
            <a:normAutofit fontScale="85000" lnSpcReduction="10000"/>
          </a:bodyPr>
          <a:lstStyle/>
          <a:p>
            <a:r>
              <a:rPr lang="en-US" dirty="0" smtClean="0"/>
              <a:t>Above and Beyond students made valentines for each high school students</a:t>
            </a:r>
          </a:p>
          <a:p>
            <a:endParaRPr lang="en-US" dirty="0" smtClean="0"/>
          </a:p>
          <a:p>
            <a:r>
              <a:rPr lang="en-US" dirty="0" smtClean="0"/>
              <a:t>Valentines included a label with the website logo and QR code, a personal message of why the students adds to our community in a positive way, and a treat</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4600" y="3886200"/>
            <a:ext cx="3251200" cy="24384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4600" y="1219200"/>
            <a:ext cx="3251200" cy="2438400"/>
          </a:xfrm>
          <a:prstGeom prst="rect">
            <a:avLst/>
          </a:prstGeom>
        </p:spPr>
      </p:pic>
    </p:spTree>
    <p:extLst>
      <p:ext uri="{BB962C8B-B14F-4D97-AF65-F5344CB8AC3E}">
        <p14:creationId xmlns:p14="http://schemas.microsoft.com/office/powerpoint/2010/main" val="41742128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We Have a Problem - The Data</a:t>
            </a:r>
            <a:endParaRPr lang="en-US" dirty="0"/>
          </a:p>
        </p:txBody>
      </p:sp>
      <p:sp>
        <p:nvSpPr>
          <p:cNvPr id="3" name="Content Placeholder 2"/>
          <p:cNvSpPr>
            <a:spLocks noGrp="1"/>
          </p:cNvSpPr>
          <p:nvPr>
            <p:ph idx="1"/>
          </p:nvPr>
        </p:nvSpPr>
        <p:spPr>
          <a:xfrm>
            <a:off x="9236" y="1066800"/>
            <a:ext cx="8991600" cy="5257800"/>
          </a:xfrm>
        </p:spPr>
        <p:txBody>
          <a:bodyPr>
            <a:normAutofit fontScale="47500" lnSpcReduction="20000"/>
          </a:bodyPr>
          <a:lstStyle/>
          <a:p>
            <a:pPr marL="0" indent="0">
              <a:buNone/>
            </a:pPr>
            <a:endParaRPr lang="en-US" sz="4200" dirty="0"/>
          </a:p>
          <a:p>
            <a:r>
              <a:rPr lang="en-US" sz="4200" dirty="0" smtClean="0"/>
              <a:t>Our school ranks higher than the state and national averages when considering underage alcohol abuse.  YRBS survey results showed that to high school sophomores at Osseo-Fairchild High School revealed that students who report having at least one drink of alcohol on one or more days in their lives is 72.4 percent which is much higher than the average Wisconsin high school student number of 65.9 percent</a:t>
            </a:r>
          </a:p>
          <a:p>
            <a:endParaRPr lang="en-US" sz="4200" dirty="0" smtClean="0"/>
          </a:p>
          <a:p>
            <a:r>
              <a:rPr lang="en-US" sz="4200" dirty="0" smtClean="0"/>
              <a:t>The number of sophomore students at Osseo-Fairchild who reported having their first drink of alcohol, other than a few sips, before the age of 13 is also significantly higher at 32.8 percent compared to the Wisconsin percentage of 14.6 and the national number reported by the CDC of 18.6.</a:t>
            </a:r>
          </a:p>
          <a:p>
            <a:endParaRPr lang="en-US" sz="4200" dirty="0" smtClean="0"/>
          </a:p>
          <a:p>
            <a:r>
              <a:rPr lang="en-US" sz="4200" dirty="0" smtClean="0"/>
              <a:t>The number for sophomore OF students reporting having a drink of alcohol in the past 30 days is also higher than the Wisconsin average (37.9 compared to 32.7) and the binge drinking number is comparable at 18.4 compared to 17.2.</a:t>
            </a:r>
          </a:p>
          <a:p>
            <a:endParaRPr lang="en-US" sz="4200" dirty="0" smtClean="0"/>
          </a:p>
          <a:p>
            <a:r>
              <a:rPr lang="en-US" sz="4200" dirty="0" smtClean="0"/>
              <a:t>This is just OF sophomores, and statistics show that as they get older the percentage of students reporting using alcohol will get higher.  </a:t>
            </a:r>
          </a:p>
          <a:p>
            <a:endParaRPr lang="en-US" dirty="0"/>
          </a:p>
          <a:p>
            <a:endParaRPr lang="en-US" dirty="0"/>
          </a:p>
        </p:txBody>
      </p:sp>
    </p:spTree>
    <p:extLst>
      <p:ext uri="{BB962C8B-B14F-4D97-AF65-F5344CB8AC3E}">
        <p14:creationId xmlns:p14="http://schemas.microsoft.com/office/powerpoint/2010/main" val="25859367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837"/>
            <a:ext cx="8229600" cy="902563"/>
          </a:xfrm>
        </p:spPr>
        <p:txBody>
          <a:bodyPr/>
          <a:lstStyle/>
          <a:p>
            <a:r>
              <a:rPr lang="en-US" dirty="0" smtClean="0"/>
              <a:t>101 Things Banners</a:t>
            </a:r>
            <a:endParaRPr lang="en-US" dirty="0"/>
          </a:p>
        </p:txBody>
      </p:sp>
      <p:sp>
        <p:nvSpPr>
          <p:cNvPr id="3" name="Content Placeholder 2"/>
          <p:cNvSpPr>
            <a:spLocks noGrp="1"/>
          </p:cNvSpPr>
          <p:nvPr>
            <p:ph idx="1"/>
          </p:nvPr>
        </p:nvSpPr>
        <p:spPr>
          <a:xfrm>
            <a:off x="457200" y="1219200"/>
            <a:ext cx="3581400" cy="5029200"/>
          </a:xfrm>
        </p:spPr>
        <p:txBody>
          <a:bodyPr>
            <a:normAutofit fontScale="85000" lnSpcReduction="20000"/>
          </a:bodyPr>
          <a:lstStyle/>
          <a:p>
            <a:r>
              <a:rPr lang="en-US" dirty="0" smtClean="0"/>
              <a:t>Above and Beyond members created a list of 101 things that can be done in Osseo or Fairchild that are healthy and substance free</a:t>
            </a:r>
          </a:p>
          <a:p>
            <a:endParaRPr lang="en-US" dirty="0"/>
          </a:p>
          <a:p>
            <a:r>
              <a:rPr lang="en-US" dirty="0" smtClean="0"/>
              <a:t>Vinyl banners were created to display at Fairchild Elementary, Osseo Elementary and the Middle / High School</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914400"/>
            <a:ext cx="3276600" cy="5820275"/>
          </a:xfrm>
          <a:prstGeom prst="rect">
            <a:avLst/>
          </a:prstGeom>
        </p:spPr>
      </p:pic>
    </p:spTree>
    <p:extLst>
      <p:ext uri="{BB962C8B-B14F-4D97-AF65-F5344CB8AC3E}">
        <p14:creationId xmlns:p14="http://schemas.microsoft.com/office/powerpoint/2010/main" val="14385345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Upcoming</a:t>
            </a:r>
            <a:endParaRPr lang="en-US" dirty="0"/>
          </a:p>
        </p:txBody>
      </p:sp>
      <p:sp>
        <p:nvSpPr>
          <p:cNvPr id="3" name="Content Placeholder 2"/>
          <p:cNvSpPr>
            <a:spLocks noGrp="1"/>
          </p:cNvSpPr>
          <p:nvPr>
            <p:ph idx="1"/>
          </p:nvPr>
        </p:nvSpPr>
        <p:spPr>
          <a:xfrm>
            <a:off x="457200" y="1600200"/>
            <a:ext cx="4572000" cy="4525963"/>
          </a:xfrm>
        </p:spPr>
        <p:txBody>
          <a:bodyPr>
            <a:normAutofit lnSpcReduction="10000"/>
          </a:bodyPr>
          <a:lstStyle/>
          <a:p>
            <a:r>
              <a:rPr lang="en-US" dirty="0" smtClean="0"/>
              <a:t>MS Lunch Interaction</a:t>
            </a:r>
          </a:p>
          <a:p>
            <a:endParaRPr lang="en-US" dirty="0"/>
          </a:p>
          <a:p>
            <a:r>
              <a:rPr lang="en-US" dirty="0" smtClean="0"/>
              <a:t>We noticed that in 2015 we did not have any activities specifically for middle school students</a:t>
            </a:r>
          </a:p>
          <a:p>
            <a:endParaRPr lang="en-US" dirty="0"/>
          </a:p>
          <a:p>
            <a:r>
              <a:rPr lang="en-US" dirty="0" smtClean="0"/>
              <a:t>Lunch with an Above and Beyond Member</a:t>
            </a:r>
            <a:endParaRPr lang="en-US" dirty="0"/>
          </a:p>
        </p:txBody>
      </p:sp>
    </p:spTree>
    <p:extLst>
      <p:ext uri="{BB962C8B-B14F-4D97-AF65-F5344CB8AC3E}">
        <p14:creationId xmlns:p14="http://schemas.microsoft.com/office/powerpoint/2010/main" val="20381281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Idea</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Try to get underage drinking to not appear as ‘the norm.’</a:t>
            </a:r>
          </a:p>
          <a:p>
            <a:pPr marL="0" indent="0">
              <a:buNone/>
            </a:pPr>
            <a:endParaRPr lang="en-US" dirty="0" smtClean="0"/>
          </a:p>
          <a:p>
            <a:r>
              <a:rPr lang="en-US" dirty="0" smtClean="0"/>
              <a:t>Currently, we have 108 unique students who participate in athletics throughout the year.  This accounts for over 40% of our student population.  </a:t>
            </a:r>
          </a:p>
          <a:p>
            <a:endParaRPr lang="en-US" dirty="0" smtClean="0"/>
          </a:p>
          <a:p>
            <a:r>
              <a:rPr lang="en-US" dirty="0" smtClean="0"/>
              <a:t>That number of unique students involved in </a:t>
            </a:r>
            <a:r>
              <a:rPr lang="en-US" dirty="0" err="1" smtClean="0"/>
              <a:t>extracurriculars</a:t>
            </a:r>
            <a:r>
              <a:rPr lang="en-US" dirty="0" smtClean="0"/>
              <a:t> increases when we add clubs.</a:t>
            </a:r>
          </a:p>
          <a:p>
            <a:pPr marL="0" indent="0">
              <a:buNone/>
            </a:pPr>
            <a:r>
              <a:rPr lang="en-US" dirty="0" smtClean="0"/>
              <a:t>  </a:t>
            </a:r>
          </a:p>
          <a:p>
            <a:r>
              <a:rPr lang="en-US" dirty="0" smtClean="0"/>
              <a:t>The idea for this group is to focus on and highlight positive peer influences from the athletic and club student population.  </a:t>
            </a:r>
          </a:p>
          <a:p>
            <a:pPr marL="0" indent="0">
              <a:buNone/>
            </a:pPr>
            <a:endParaRPr lang="en-US" dirty="0" smtClean="0"/>
          </a:p>
          <a:p>
            <a:r>
              <a:rPr lang="en-US" dirty="0" smtClean="0"/>
              <a:t>We wanted to create positive social norms type campaigns focusing on the student athletes / and club members as ‘the norm’.</a:t>
            </a:r>
          </a:p>
          <a:p>
            <a:pPr marL="0" indent="0">
              <a:buNone/>
            </a:pPr>
            <a:endParaRPr lang="en-US" dirty="0"/>
          </a:p>
        </p:txBody>
      </p:sp>
    </p:spTree>
    <p:extLst>
      <p:ext uri="{BB962C8B-B14F-4D97-AF65-F5344CB8AC3E}">
        <p14:creationId xmlns:p14="http://schemas.microsoft.com/office/powerpoint/2010/main" val="36476764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Goal as Advisors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Highlight students who are making good choices in any way possible (making this behavior seen like the accepted behavior and ‘norm’)</a:t>
            </a:r>
          </a:p>
          <a:p>
            <a:endParaRPr lang="en-US" dirty="0" smtClean="0"/>
          </a:p>
          <a:p>
            <a:pPr marL="0" indent="0">
              <a:buNone/>
            </a:pPr>
            <a:endParaRPr lang="en-US" dirty="0"/>
          </a:p>
          <a:p>
            <a:r>
              <a:rPr lang="en-US" dirty="0" smtClean="0"/>
              <a:t>The hope is that if younger students (middle and elementary)are exposed to these students on a regular basis, the Above and Beyond members will become their role models and emulate their behavior.</a:t>
            </a:r>
            <a:endParaRPr lang="en-US" dirty="0"/>
          </a:p>
        </p:txBody>
      </p:sp>
    </p:spTree>
    <p:extLst>
      <p:ext uri="{BB962C8B-B14F-4D97-AF65-F5344CB8AC3E}">
        <p14:creationId xmlns:p14="http://schemas.microsoft.com/office/powerpoint/2010/main" val="13252772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did we start</a:t>
            </a:r>
            <a:endParaRPr lang="en-US" dirty="0"/>
          </a:p>
        </p:txBody>
      </p:sp>
      <p:sp>
        <p:nvSpPr>
          <p:cNvPr id="3" name="Content Placeholder 2"/>
          <p:cNvSpPr>
            <a:spLocks noGrp="1"/>
          </p:cNvSpPr>
          <p:nvPr>
            <p:ph idx="1"/>
          </p:nvPr>
        </p:nvSpPr>
        <p:spPr/>
        <p:txBody>
          <a:bodyPr>
            <a:normAutofit lnSpcReduction="10000"/>
          </a:bodyPr>
          <a:lstStyle/>
          <a:p>
            <a:r>
              <a:rPr lang="en-US" dirty="0" smtClean="0"/>
              <a:t>Got administration support</a:t>
            </a:r>
          </a:p>
          <a:p>
            <a:r>
              <a:rPr lang="en-US" dirty="0" smtClean="0"/>
              <a:t>Created a ‘team’ </a:t>
            </a:r>
          </a:p>
          <a:p>
            <a:pPr lvl="1"/>
            <a:r>
              <a:rPr lang="en-US" dirty="0" smtClean="0"/>
              <a:t>Above and Beyond Advisors (one at elementary, one at middle school and one at high school)</a:t>
            </a:r>
          </a:p>
          <a:p>
            <a:pPr lvl="1"/>
            <a:r>
              <a:rPr lang="en-US" dirty="0" smtClean="0"/>
              <a:t>Coaches</a:t>
            </a:r>
          </a:p>
          <a:p>
            <a:pPr lvl="1"/>
            <a:r>
              <a:rPr lang="en-US" dirty="0" smtClean="0"/>
              <a:t>Counselors</a:t>
            </a:r>
          </a:p>
          <a:p>
            <a:pPr lvl="1"/>
            <a:r>
              <a:rPr lang="en-US" dirty="0" smtClean="0"/>
              <a:t>Administration</a:t>
            </a:r>
          </a:p>
          <a:p>
            <a:pPr lvl="1"/>
            <a:r>
              <a:rPr lang="en-US" dirty="0" smtClean="0"/>
              <a:t>Students</a:t>
            </a:r>
          </a:p>
          <a:p>
            <a:pPr lvl="1"/>
            <a:r>
              <a:rPr lang="en-US" dirty="0" smtClean="0"/>
              <a:t>Community Input</a:t>
            </a:r>
            <a:endParaRPr lang="en-US" dirty="0"/>
          </a:p>
        </p:txBody>
      </p:sp>
    </p:spTree>
    <p:extLst>
      <p:ext uri="{BB962C8B-B14F-4D97-AF65-F5344CB8AC3E}">
        <p14:creationId xmlns:p14="http://schemas.microsoft.com/office/powerpoint/2010/main" val="23195251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Led</a:t>
            </a:r>
            <a:endParaRPr lang="en-US" dirty="0"/>
          </a:p>
        </p:txBody>
      </p:sp>
      <p:sp>
        <p:nvSpPr>
          <p:cNvPr id="3" name="Content Placeholder 2"/>
          <p:cNvSpPr>
            <a:spLocks noGrp="1"/>
          </p:cNvSpPr>
          <p:nvPr>
            <p:ph idx="1"/>
          </p:nvPr>
        </p:nvSpPr>
        <p:spPr/>
        <p:txBody>
          <a:bodyPr/>
          <a:lstStyle/>
          <a:p>
            <a:r>
              <a:rPr lang="en-US" dirty="0" smtClean="0"/>
              <a:t>We decided that if this was going to work, the students had to be the lead</a:t>
            </a:r>
          </a:p>
          <a:p>
            <a:endParaRPr lang="en-US" dirty="0"/>
          </a:p>
          <a:p>
            <a:r>
              <a:rPr lang="en-US" dirty="0" smtClean="0"/>
              <a:t>Met with a group of students who had attended the ‘Life of an Athlete’ conference in 2014</a:t>
            </a:r>
          </a:p>
          <a:p>
            <a:endParaRPr lang="en-US" dirty="0"/>
          </a:p>
          <a:p>
            <a:r>
              <a:rPr lang="en-US" dirty="0" smtClean="0"/>
              <a:t>Came up with a plan</a:t>
            </a:r>
            <a:endParaRPr lang="en-US" dirty="0"/>
          </a:p>
        </p:txBody>
      </p:sp>
    </p:spTree>
    <p:extLst>
      <p:ext uri="{BB962C8B-B14F-4D97-AF65-F5344CB8AC3E}">
        <p14:creationId xmlns:p14="http://schemas.microsoft.com/office/powerpoint/2010/main" val="41442343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Above and Beyond</a:t>
            </a:r>
            <a:endParaRPr lang="en-US" dirty="0"/>
          </a:p>
        </p:txBody>
      </p:sp>
      <p:sp>
        <p:nvSpPr>
          <p:cNvPr id="3" name="Content Placeholder 2"/>
          <p:cNvSpPr>
            <a:spLocks noGrp="1"/>
          </p:cNvSpPr>
          <p:nvPr>
            <p:ph idx="1"/>
          </p:nvPr>
        </p:nvSpPr>
        <p:spPr>
          <a:xfrm>
            <a:off x="457200" y="990600"/>
            <a:ext cx="8229600" cy="5867400"/>
          </a:xfrm>
        </p:spPr>
        <p:txBody>
          <a:bodyPr>
            <a:noAutofit/>
          </a:bodyPr>
          <a:lstStyle/>
          <a:p>
            <a:r>
              <a:rPr lang="en-US" dirty="0"/>
              <a:t>The Above and Beyond group is made up of students from Osseo-Fairchild high school who are considered good role models.  These students exhibit the characteristics of responsibility, respect, teamwork, involvement, take pride in their efforts on the field and in the classroom, contribute to the community and do it all while remaining substance free. Many of the activities that Above and Beyond are involved in are funded by an AODA grant from the state of Wisconsin. </a:t>
            </a:r>
          </a:p>
        </p:txBody>
      </p:sp>
    </p:spTree>
    <p:extLst>
      <p:ext uri="{BB962C8B-B14F-4D97-AF65-F5344CB8AC3E}">
        <p14:creationId xmlns:p14="http://schemas.microsoft.com/office/powerpoint/2010/main" val="10551110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fontScale="90000"/>
          </a:bodyPr>
          <a:lstStyle/>
          <a:p>
            <a:r>
              <a:rPr lang="en-US" dirty="0" smtClean="0"/>
              <a:t>Student Member Application Process</a:t>
            </a:r>
            <a:endParaRPr lang="en-US" dirty="0"/>
          </a:p>
        </p:txBody>
      </p:sp>
      <p:sp>
        <p:nvSpPr>
          <p:cNvPr id="3" name="Content Placeholder 2"/>
          <p:cNvSpPr>
            <a:spLocks noGrp="1"/>
          </p:cNvSpPr>
          <p:nvPr>
            <p:ph idx="1"/>
          </p:nvPr>
        </p:nvSpPr>
        <p:spPr>
          <a:xfrm>
            <a:off x="381000" y="990600"/>
            <a:ext cx="8229600" cy="4525963"/>
          </a:xfrm>
        </p:spPr>
        <p:txBody>
          <a:bodyPr>
            <a:normAutofit fontScale="92500" lnSpcReduction="20000"/>
          </a:bodyPr>
          <a:lstStyle/>
          <a:p>
            <a:r>
              <a:rPr lang="en-US" dirty="0" smtClean="0"/>
              <a:t>We had students apply answering simple questions </a:t>
            </a:r>
          </a:p>
          <a:p>
            <a:pPr lvl="1"/>
            <a:r>
              <a:rPr lang="en-US" dirty="0" smtClean="0"/>
              <a:t>School Involvement (one requirement is that they are involved in at least one school related activity)</a:t>
            </a:r>
          </a:p>
          <a:p>
            <a:pPr lvl="1"/>
            <a:r>
              <a:rPr lang="en-US" dirty="0" smtClean="0"/>
              <a:t>Why would they be a good fit for the group</a:t>
            </a:r>
          </a:p>
          <a:p>
            <a:pPr lvl="1"/>
            <a:r>
              <a:rPr lang="en-US" dirty="0" smtClean="0"/>
              <a:t>Why do you think its important to be a good role model</a:t>
            </a:r>
          </a:p>
          <a:p>
            <a:pPr lvl="1"/>
            <a:r>
              <a:rPr lang="en-US" dirty="0" smtClean="0"/>
              <a:t>Why do you think its important to stay away from drugs and alcohol</a:t>
            </a:r>
          </a:p>
          <a:p>
            <a:pPr lvl="1"/>
            <a:r>
              <a:rPr lang="en-US" dirty="0" smtClean="0"/>
              <a:t>Do you drink alcohol, use any form of tobacco or nicotine device, or use any drugs</a:t>
            </a:r>
          </a:p>
          <a:p>
            <a:pPr lvl="1"/>
            <a:r>
              <a:rPr lang="en-US" dirty="0" smtClean="0"/>
              <a:t>Have you ever participated in the above substance use</a:t>
            </a:r>
          </a:p>
          <a:p>
            <a:pPr marL="457200" lvl="1" indent="0">
              <a:buNone/>
            </a:pPr>
            <a:endParaRPr lang="en-US" dirty="0" smtClean="0"/>
          </a:p>
        </p:txBody>
      </p:sp>
      <p:sp>
        <p:nvSpPr>
          <p:cNvPr id="4" name="TextBox 3"/>
          <p:cNvSpPr txBox="1"/>
          <p:nvPr/>
        </p:nvSpPr>
        <p:spPr>
          <a:xfrm>
            <a:off x="263236" y="5486400"/>
            <a:ext cx="8534400" cy="1292662"/>
          </a:xfrm>
          <a:prstGeom prst="rect">
            <a:avLst/>
          </a:prstGeom>
          <a:noFill/>
        </p:spPr>
        <p:txBody>
          <a:bodyPr wrap="square" rtlCol="0">
            <a:spAutoFit/>
          </a:bodyPr>
          <a:lstStyle/>
          <a:p>
            <a:pPr marL="285750" lvl="1" indent="-285750">
              <a:buFont typeface="Arial" panose="020B0604020202020204" pitchFamily="34" charset="0"/>
              <a:buChar char="•"/>
            </a:pPr>
            <a:r>
              <a:rPr lang="en-US" sz="3000" dirty="0" smtClean="0"/>
              <a:t>We got input from the student leadership group and school staff after reviewing the applications</a:t>
            </a:r>
          </a:p>
          <a:p>
            <a:endParaRPr lang="en-US" dirty="0"/>
          </a:p>
        </p:txBody>
      </p:sp>
    </p:spTree>
    <p:extLst>
      <p:ext uri="{BB962C8B-B14F-4D97-AF65-F5344CB8AC3E}">
        <p14:creationId xmlns:p14="http://schemas.microsoft.com/office/powerpoint/2010/main" val="29786828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Above and Beyond Student Group</a:t>
            </a:r>
            <a:endParaRPr lang="en-US" dirty="0"/>
          </a:p>
        </p:txBody>
      </p:sp>
      <p:sp>
        <p:nvSpPr>
          <p:cNvPr id="3" name="Content Placeholder 2"/>
          <p:cNvSpPr>
            <a:spLocks noGrp="1"/>
          </p:cNvSpPr>
          <p:nvPr>
            <p:ph idx="1"/>
          </p:nvPr>
        </p:nvSpPr>
        <p:spPr>
          <a:xfrm>
            <a:off x="152400" y="1257300"/>
            <a:ext cx="4876800" cy="5105400"/>
          </a:xfrm>
        </p:spPr>
        <p:txBody>
          <a:bodyPr>
            <a:normAutofit fontScale="85000" lnSpcReduction="20000"/>
          </a:bodyPr>
          <a:lstStyle/>
          <a:p>
            <a:r>
              <a:rPr lang="en-US" dirty="0" smtClean="0"/>
              <a:t>Membership grew from 40 members in 2015 to 65 members in 2016</a:t>
            </a:r>
          </a:p>
          <a:p>
            <a:endParaRPr lang="en-US" dirty="0" smtClean="0"/>
          </a:p>
          <a:p>
            <a:r>
              <a:rPr lang="en-US" dirty="0" smtClean="0"/>
              <a:t>We had 4 students in 2016 put on ‘probation’ who can prove they are good role models and reapply 2</a:t>
            </a:r>
            <a:r>
              <a:rPr lang="en-US" baseline="30000" dirty="0" smtClean="0"/>
              <a:t>nd</a:t>
            </a:r>
            <a:r>
              <a:rPr lang="en-US" dirty="0" smtClean="0"/>
              <a:t> semester</a:t>
            </a:r>
          </a:p>
          <a:p>
            <a:endParaRPr lang="en-US" dirty="0" smtClean="0"/>
          </a:p>
          <a:p>
            <a:r>
              <a:rPr lang="en-US" dirty="0" smtClean="0"/>
              <a:t>We did turn 2 students away after offering to meet with them (they chose not to meet with us)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1371600"/>
            <a:ext cx="3251200" cy="24384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5099" y="4114800"/>
            <a:ext cx="3349569" cy="1905000"/>
          </a:xfrm>
          <a:prstGeom prst="rect">
            <a:avLst/>
          </a:prstGeom>
        </p:spPr>
      </p:pic>
    </p:spTree>
    <p:extLst>
      <p:ext uri="{BB962C8B-B14F-4D97-AF65-F5344CB8AC3E}">
        <p14:creationId xmlns:p14="http://schemas.microsoft.com/office/powerpoint/2010/main" val="20187305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376</TotalTime>
  <Words>1249</Words>
  <Application>Microsoft Office PowerPoint</Application>
  <PresentationFormat>On-screen Show (4:3)</PresentationFormat>
  <Paragraphs>133</Paragraphs>
  <Slides>21</Slides>
  <Notes>21</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We Have a Problem - The Data</vt:lpstr>
      <vt:lpstr>Our Idea</vt:lpstr>
      <vt:lpstr>Our Goal as Advisors</vt:lpstr>
      <vt:lpstr>How did we start</vt:lpstr>
      <vt:lpstr>Student Led</vt:lpstr>
      <vt:lpstr>Above and Beyond</vt:lpstr>
      <vt:lpstr>Student Member Application Process</vt:lpstr>
      <vt:lpstr>Above and Beyond Student Group</vt:lpstr>
      <vt:lpstr>PowerPoint Presentation</vt:lpstr>
      <vt:lpstr>Above and Beyond T-Shirts</vt:lpstr>
      <vt:lpstr>Monthly Meetings</vt:lpstr>
      <vt:lpstr>Above and Beyond Website</vt:lpstr>
      <vt:lpstr>‘Thunder Clap’ Recognition</vt:lpstr>
      <vt:lpstr>‘Thunder Roles’ Posters</vt:lpstr>
      <vt:lpstr>Interaction With Elementary Schools</vt:lpstr>
      <vt:lpstr>Spirit Shirts</vt:lpstr>
      <vt:lpstr>AODA Event Nights</vt:lpstr>
      <vt:lpstr>High School Valentines</vt:lpstr>
      <vt:lpstr>101 Things Banners</vt:lpstr>
      <vt:lpstr>Upcoming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Tera Simpson</dc:creator>
  <cp:lastModifiedBy>Tracy Herlitzke</cp:lastModifiedBy>
  <cp:revision>15</cp:revision>
  <dcterms:created xsi:type="dcterms:W3CDTF">2016-12-02T19:22:50Z</dcterms:created>
  <dcterms:modified xsi:type="dcterms:W3CDTF">2016-12-05T21:20:38Z</dcterms:modified>
</cp:coreProperties>
</file>